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7" r:id="rId2"/>
    <p:sldId id="321" r:id="rId3"/>
    <p:sldId id="336" r:id="rId4"/>
    <p:sldId id="337" r:id="rId5"/>
    <p:sldId id="338" r:id="rId6"/>
    <p:sldId id="339" r:id="rId7"/>
    <p:sldId id="340" r:id="rId8"/>
    <p:sldId id="341" r:id="rId9"/>
    <p:sldId id="342" r:id="rId10"/>
    <p:sldId id="343" r:id="rId11"/>
    <p:sldId id="344" r:id="rId12"/>
    <p:sldId id="345" r:id="rId13"/>
    <p:sldId id="346" r:id="rId14"/>
    <p:sldId id="347" r:id="rId15"/>
    <p:sldId id="348" r:id="rId16"/>
    <p:sldId id="350" r:id="rId17"/>
    <p:sldId id="351" r:id="rId18"/>
    <p:sldId id="352" r:id="rId19"/>
    <p:sldId id="353" r:id="rId20"/>
    <p:sldId id="354" r:id="rId21"/>
    <p:sldId id="355" r:id="rId22"/>
    <p:sldId id="356" r:id="rId23"/>
    <p:sldId id="357" r:id="rId24"/>
    <p:sldId id="358" r:id="rId25"/>
    <p:sldId id="359" r:id="rId26"/>
    <p:sldId id="360" r:id="rId27"/>
    <p:sldId id="363" r:id="rId28"/>
    <p:sldId id="364" r:id="rId29"/>
    <p:sldId id="365" r:id="rId30"/>
    <p:sldId id="368" r:id="rId31"/>
    <p:sldId id="369" r:id="rId32"/>
    <p:sldId id="370" r:id="rId33"/>
    <p:sldId id="371" r:id="rId34"/>
    <p:sldId id="373" r:id="rId35"/>
    <p:sldId id="374" r:id="rId36"/>
    <p:sldId id="375" r:id="rId37"/>
    <p:sldId id="376" r:id="rId38"/>
    <p:sldId id="377" r:id="rId39"/>
    <p:sldId id="378" r:id="rId40"/>
    <p:sldId id="379" r:id="rId41"/>
    <p:sldId id="380" r:id="rId42"/>
    <p:sldId id="381" r:id="rId43"/>
    <p:sldId id="382" r:id="rId44"/>
    <p:sldId id="383" r:id="rId45"/>
    <p:sldId id="384" r:id="rId46"/>
    <p:sldId id="385" r:id="rId47"/>
    <p:sldId id="386" r:id="rId48"/>
    <p:sldId id="387" r:id="rId49"/>
    <p:sldId id="388" r:id="rId50"/>
    <p:sldId id="393" r:id="rId51"/>
    <p:sldId id="394" r:id="rId52"/>
    <p:sldId id="395" r:id="rId53"/>
    <p:sldId id="396" r:id="rId54"/>
    <p:sldId id="397" r:id="rId55"/>
    <p:sldId id="398" r:id="rId56"/>
    <p:sldId id="399" r:id="rId57"/>
    <p:sldId id="400" r:id="rId58"/>
    <p:sldId id="401" r:id="rId59"/>
    <p:sldId id="402" r:id="rId60"/>
    <p:sldId id="407" r:id="rId61"/>
    <p:sldId id="408"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936" autoAdjust="0"/>
  </p:normalViewPr>
  <p:slideViewPr>
    <p:cSldViewPr>
      <p:cViewPr>
        <p:scale>
          <a:sx n="90" d="100"/>
          <a:sy n="90" d="100"/>
        </p:scale>
        <p:origin x="594"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8D4981-7A94-4F57-AECE-036F60DAA1A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E3457E-526F-4638-935C-D6DA28E70C5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1461EC7-9E72-4FEE-A415-832458DF393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9465C17-B970-424F-AF7D-88A3DF24131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8EB468D-EA8C-45A3-892F-792FCA8F1E88}"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4B8C54C-9C80-4E12-B2C2-14C1027053E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35D5BF1-A45E-4EFC-BF79-E39A621D866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F6849F-7350-4827-9E76-6C507739FCD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EC69680-68A2-451A-AB8D-C37F48FBFF8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E9E04A9-E865-45D0-9BEE-BB39EFC41FE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E55AD85-9E8B-4766-9AE8-6ED10706643D}"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88BD3-9EB0-4F0D-BC59-114D95AD8F6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274638"/>
            <a:ext cx="9144000" cy="1143000"/>
          </a:xfrm>
          <a:solidFill>
            <a:schemeClr val="accent6">
              <a:lumMod val="40000"/>
              <a:lumOff val="60000"/>
            </a:schemeClr>
          </a:solidFill>
        </p:spPr>
        <p:txBody>
          <a:bodyPr>
            <a:normAutofit/>
          </a:bodyPr>
          <a:lstStyle/>
          <a:p>
            <a:r>
              <a:rPr lang="tr-TR" sz="5400" b="1" dirty="0">
                <a:solidFill>
                  <a:srgbClr val="C00000"/>
                </a:solidFill>
              </a:rPr>
              <a:t>Finansal Tablolar Analizi</a:t>
            </a:r>
          </a:p>
        </p:txBody>
      </p:sp>
      <p:sp>
        <p:nvSpPr>
          <p:cNvPr id="363524" name="Rectangle 4"/>
          <p:cNvSpPr>
            <a:spLocks noChangeArrowheads="1"/>
          </p:cNvSpPr>
          <p:nvPr/>
        </p:nvSpPr>
        <p:spPr bwMode="auto">
          <a:xfrm>
            <a:off x="216024" y="1375023"/>
            <a:ext cx="8748464"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3600" b="0" i="0" u="none" strike="noStrike" cap="none" normalizeH="0" baseline="0" dirty="0">
                <a:ln>
                  <a:noFill/>
                </a:ln>
                <a:solidFill>
                  <a:srgbClr val="FF0000"/>
                </a:solidFill>
                <a:effectLst/>
                <a:latin typeface="Helvetica Neue"/>
                <a:ea typeface="Times New Roman" pitchFamily="18" charset="0"/>
                <a:cs typeface="Times New Roman" pitchFamily="18" charset="0"/>
              </a:rPr>
              <a:t>Mali analiz, </a:t>
            </a:r>
            <a:r>
              <a:rPr kumimoji="0" lang="tr-TR" sz="3600" b="0" i="0" u="none" strike="noStrike" cap="none" normalizeH="0" baseline="0" dirty="0">
                <a:ln>
                  <a:noFill/>
                </a:ln>
                <a:solidFill>
                  <a:schemeClr val="tx1"/>
                </a:solidFill>
                <a:effectLst/>
                <a:latin typeface="Helvetica Neue"/>
                <a:ea typeface="Times New Roman" pitchFamily="18" charset="0"/>
                <a:cs typeface="Times New Roman" pitchFamily="18" charset="0"/>
              </a:rPr>
              <a:t>bir işletmenin mali yapısının ve faaliyet sonuçlarının yeterli olup olmadığının saptanması ve geleceğe yönelik tahminlerde bulunabilmesi için </a:t>
            </a:r>
            <a:r>
              <a:rPr kumimoji="0" lang="tr-TR" sz="3600" b="0" i="0" u="none" strike="noStrike" cap="none" normalizeH="0" baseline="0" dirty="0">
                <a:ln>
                  <a:noFill/>
                </a:ln>
                <a:solidFill>
                  <a:schemeClr val="tx1"/>
                </a:solidFill>
                <a:effectLst>
                  <a:outerShdw blurRad="38100" dist="38100" dir="2700000" algn="tl">
                    <a:srgbClr val="000000">
                      <a:alpha val="43137"/>
                    </a:srgbClr>
                  </a:outerShdw>
                </a:effectLst>
                <a:latin typeface="Helvetica Neue"/>
                <a:ea typeface="Times New Roman" pitchFamily="18" charset="0"/>
                <a:cs typeface="Times New Roman" pitchFamily="18" charset="0"/>
              </a:rPr>
              <a:t>mali tablolarda yer alan kalemler arasındaki ilişkilerin ve zaman içindeki eğilimlerin</a:t>
            </a:r>
            <a:r>
              <a:rPr kumimoji="0" lang="tr-TR" sz="3600" b="0" i="0" u="none" strike="noStrike" cap="none" normalizeH="0" baseline="0" dirty="0">
                <a:ln>
                  <a:noFill/>
                </a:ln>
                <a:solidFill>
                  <a:schemeClr val="tx1"/>
                </a:solidFill>
                <a:effectLst/>
                <a:latin typeface="Helvetica Neue"/>
                <a:ea typeface="Times New Roman" pitchFamily="18" charset="0"/>
                <a:cs typeface="Times New Roman" pitchFamily="18" charset="0"/>
              </a:rPr>
              <a:t> incelenmesidir. </a:t>
            </a:r>
          </a:p>
          <a:p>
            <a:pPr algn="just"/>
            <a:r>
              <a:rPr lang="tr-TR" sz="3600" dirty="0">
                <a:solidFill>
                  <a:srgbClr val="0070C0"/>
                </a:solidFill>
              </a:rPr>
              <a:t>Mali analiz </a:t>
            </a:r>
            <a:r>
              <a:rPr lang="tr-TR" sz="3600" b="1" dirty="0">
                <a:solidFill>
                  <a:srgbClr val="0070C0"/>
                </a:solidFill>
              </a:rPr>
              <a:t>denetlenmiş finansal </a:t>
            </a:r>
            <a:r>
              <a:rPr lang="tr-TR" sz="3600" b="1">
                <a:solidFill>
                  <a:srgbClr val="0070C0"/>
                </a:solidFill>
              </a:rPr>
              <a:t>tablolar </a:t>
            </a:r>
            <a:r>
              <a:rPr lang="tr-TR" sz="3600">
                <a:solidFill>
                  <a:srgbClr val="0070C0"/>
                </a:solidFill>
              </a:rPr>
              <a:t>üzerinden </a:t>
            </a:r>
            <a:r>
              <a:rPr lang="tr-TR" sz="3600" dirty="0">
                <a:solidFill>
                  <a:srgbClr val="0070C0"/>
                </a:solidFill>
              </a:rPr>
              <a:t>yapılır</a:t>
            </a:r>
            <a:r>
              <a:rPr lang="tr-TR" sz="3600" dirty="0">
                <a:solidFill>
                  <a:srgbClr val="0070C0"/>
                </a:solidFill>
                <a:latin typeface="Arial" pitchFamily="34" charset="0"/>
              </a:rPr>
              <a:t>.</a:t>
            </a:r>
            <a:endParaRPr lang="tr-TR" sz="3600" dirty="0">
              <a:solidFill>
                <a:srgbClr val="0070C0"/>
              </a:solidFill>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332656"/>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4. KAR DAĞITIM TABLOSU</a:t>
            </a:r>
          </a:p>
        </p:txBody>
      </p:sp>
      <p:pic>
        <p:nvPicPr>
          <p:cNvPr id="450562" name="Resim 1"/>
          <p:cNvPicPr>
            <a:picLocks noChangeAspect="1" noChangeArrowheads="1"/>
          </p:cNvPicPr>
          <p:nvPr/>
        </p:nvPicPr>
        <p:blipFill>
          <a:blip r:embed="rId3" cstate="print"/>
          <a:srcRect/>
          <a:stretch>
            <a:fillRect/>
          </a:stretch>
        </p:blipFill>
        <p:spPr bwMode="auto">
          <a:xfrm>
            <a:off x="1979712" y="980728"/>
            <a:ext cx="5040560" cy="568863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994122"/>
          </a:xfrm>
          <a:solidFill>
            <a:schemeClr val="accent6">
              <a:lumMod val="40000"/>
              <a:lumOff val="60000"/>
            </a:schemeClr>
          </a:solidFill>
        </p:spPr>
        <p:txBody>
          <a:bodyPr>
            <a:normAutofit/>
          </a:bodyPr>
          <a:lstStyle/>
          <a:p>
            <a:r>
              <a:rPr lang="tr-TR" sz="5400" b="1" dirty="0">
                <a:solidFill>
                  <a:srgbClr val="C00000"/>
                </a:solidFill>
              </a:rPr>
              <a:t>EK Mali Tablolar</a:t>
            </a:r>
          </a:p>
        </p:txBody>
      </p:sp>
      <p:sp>
        <p:nvSpPr>
          <p:cNvPr id="363524" name="Rectangle 4"/>
          <p:cNvSpPr>
            <a:spLocks noChangeArrowheads="1"/>
          </p:cNvSpPr>
          <p:nvPr/>
        </p:nvSpPr>
        <p:spPr bwMode="auto">
          <a:xfrm>
            <a:off x="107504" y="1829435"/>
            <a:ext cx="896448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400" b="1" dirty="0">
                <a:solidFill>
                  <a:srgbClr val="FF0000"/>
                </a:solidFill>
              </a:rPr>
              <a:t>Özkaynaklar Değişim tablosu, bir işletmenin belli bir dönemde özkaynak kalemlerinde meydana gelen değişiklikleri gösterir</a:t>
            </a:r>
            <a:r>
              <a:rPr lang="tr-TR" sz="2400" dirty="0"/>
              <a:t>. Bu tablo, özellikle sermaye işletmelerinde özkaynak kalemlerinde meydana gelen değişmeleri toplu olarak görebilmek için düzenlenir.</a:t>
            </a:r>
          </a:p>
          <a:p>
            <a:pPr algn="just"/>
            <a:r>
              <a:rPr lang="tr-TR" sz="2400" dirty="0"/>
              <a:t> </a:t>
            </a:r>
          </a:p>
          <a:p>
            <a:pPr algn="just"/>
            <a:r>
              <a:rPr lang="tr-TR" sz="2400" dirty="0"/>
              <a:t>Özkaynaklar Değişim Tablosu önceki dönem ve cari dönem verilerini kapsayacak şekilde düzenlenir. </a:t>
            </a:r>
            <a:r>
              <a:rPr lang="tr-TR" sz="2400" dirty="0">
                <a:solidFill>
                  <a:srgbClr val="0070C0"/>
                </a:solidFill>
              </a:rPr>
              <a:t>Tabloda; ödenmiş sermaye yedekleri, kâr yedekleri, geçmiş yıllar kârları ve zararları, dönem net kâr ve zararı her dönem için dönem başı tutarları, dönem içi değişiklikleri ve dönem sonu tutarları belirtilerek gösterilir.</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1124744"/>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5. ÖZKAYNAKLAR DEĞİŞİM TABLOSU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44624"/>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5. ÖZKAYNAKLAR DEĞİŞİM TABLOSU</a:t>
            </a:r>
          </a:p>
        </p:txBody>
      </p:sp>
      <p:pic>
        <p:nvPicPr>
          <p:cNvPr id="451586" name="Resim 1"/>
          <p:cNvPicPr>
            <a:picLocks noChangeAspect="1" noChangeArrowheads="1"/>
          </p:cNvPicPr>
          <p:nvPr/>
        </p:nvPicPr>
        <p:blipFill>
          <a:blip r:embed="rId3" cstate="print"/>
          <a:srcRect/>
          <a:stretch>
            <a:fillRect/>
          </a:stretch>
        </p:blipFill>
        <p:spPr bwMode="auto">
          <a:xfrm>
            <a:off x="1979712" y="692696"/>
            <a:ext cx="4968552" cy="59150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994122"/>
          </a:xfrm>
          <a:solidFill>
            <a:schemeClr val="accent5">
              <a:lumMod val="20000"/>
              <a:lumOff val="80000"/>
            </a:schemeClr>
          </a:solidFill>
        </p:spPr>
        <p:txBody>
          <a:bodyPr>
            <a:normAutofit/>
          </a:bodyPr>
          <a:lstStyle/>
          <a:p>
            <a:r>
              <a:rPr lang="tr-TR" sz="5400" b="1" dirty="0">
                <a:solidFill>
                  <a:srgbClr val="FFC000"/>
                </a:solidFill>
              </a:rPr>
              <a:t>MALİ ANALİZ ÇEŞİTLERİ</a:t>
            </a:r>
          </a:p>
        </p:txBody>
      </p:sp>
      <p:sp>
        <p:nvSpPr>
          <p:cNvPr id="363524" name="Rectangle 4"/>
          <p:cNvSpPr>
            <a:spLocks noChangeArrowheads="1"/>
          </p:cNvSpPr>
          <p:nvPr/>
        </p:nvSpPr>
        <p:spPr bwMode="auto">
          <a:xfrm>
            <a:off x="107504" y="1798658"/>
            <a:ext cx="8964488"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b="1" dirty="0">
                <a:solidFill>
                  <a:srgbClr val="FF0000"/>
                </a:solidFill>
              </a:rPr>
              <a:t>1. Statik Analiz</a:t>
            </a:r>
            <a:endParaRPr lang="tr-TR" sz="2800" dirty="0">
              <a:solidFill>
                <a:srgbClr val="FF0000"/>
              </a:solidFill>
            </a:endParaRPr>
          </a:p>
          <a:p>
            <a:pPr algn="just"/>
            <a:r>
              <a:rPr lang="tr-TR" sz="2200" dirty="0">
                <a:solidFill>
                  <a:srgbClr val="0070C0"/>
                </a:solidFill>
              </a:rPr>
              <a:t>Belirli bir tarihte düzenlenmiş veya belirli bir döneme ait mali tablolarda yer alan kalemler arasındaki ilişkilerin tespiti ve değerlendirilmesine statik analiz denir. </a:t>
            </a:r>
            <a:r>
              <a:rPr lang="tr-TR" sz="2200" u="sng" dirty="0">
                <a:solidFill>
                  <a:srgbClr val="0070C0"/>
                </a:solidFill>
              </a:rPr>
              <a:t>Statik analiz tek bir dönemle ilgili olarak yapılır.</a:t>
            </a:r>
            <a:r>
              <a:rPr lang="tr-TR" sz="2200" dirty="0">
                <a:solidFill>
                  <a:srgbClr val="0070C0"/>
                </a:solidFill>
              </a:rPr>
              <a:t> </a:t>
            </a:r>
            <a:r>
              <a:rPr lang="tr-TR" sz="2200" dirty="0"/>
              <a:t>Statik analiz işletmenin mali durumunu ve faaliyet sonuçlarını cari faaliyet dönemi için gösterir ve yapılacak geniş kapsamlı analizin önemli bir parçasını oluşturur.</a:t>
            </a:r>
          </a:p>
          <a:p>
            <a:pPr algn="just"/>
            <a:r>
              <a:rPr lang="tr-TR" sz="2200" dirty="0"/>
              <a:t>Statik analizde oranlar, dikey yüzdeler ve diğer analitik tekniklerden yararlanılır. Burada hesaplanan oranlar yardımıyla işletmenin cari faaliyet dönemine ait likidite, varlık kullanımındaki verimlilik, karlılık ile mali yapısı konusunda önemli bilgiler elde edilir. </a:t>
            </a:r>
          </a:p>
          <a:p>
            <a:pPr algn="just"/>
            <a:r>
              <a:rPr lang="tr-TR" sz="2200" dirty="0"/>
              <a:t>Bu yöntemde sadece dikey analiz yapılması yani bilgilerin karşılaştırılamaması bu analizin eksikliğini teşkil eder.</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1124744"/>
            <a:ext cx="9144000" cy="523220"/>
          </a:xfrm>
          <a:prstGeom prst="rect">
            <a:avLst/>
          </a:prstGeom>
          <a:solidFill>
            <a:schemeClr val="accent4">
              <a:lumMod val="40000"/>
              <a:lumOff val="60000"/>
            </a:schemeClr>
          </a:solidFill>
        </p:spPr>
        <p:txBody>
          <a:bodyPr wrap="square" rtlCol="0">
            <a:spAutoFit/>
          </a:bodyPr>
          <a:lstStyle/>
          <a:p>
            <a:pPr algn="ctr"/>
            <a:r>
              <a:rPr lang="tr-TR" sz="2800" dirty="0">
                <a:solidFill>
                  <a:srgbClr val="C00000"/>
                </a:solidFill>
                <a:latin typeface="Arial Black" pitchFamily="34" charset="0"/>
              </a:rPr>
              <a:t>A. Kapsamına Göre Mali Analiz Çeşitleri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5">
              <a:lumMod val="20000"/>
              <a:lumOff val="80000"/>
            </a:schemeClr>
          </a:solidFill>
        </p:spPr>
        <p:txBody>
          <a:bodyPr>
            <a:normAutofit fontScale="90000"/>
          </a:bodyPr>
          <a:lstStyle/>
          <a:p>
            <a:r>
              <a:rPr lang="tr-TR" sz="5400" b="1" dirty="0">
                <a:solidFill>
                  <a:srgbClr val="FFC000"/>
                </a:solidFill>
              </a:rPr>
              <a:t>MALİ ANALİZ ÇEŞİTLERİ</a:t>
            </a:r>
          </a:p>
        </p:txBody>
      </p:sp>
      <p:sp>
        <p:nvSpPr>
          <p:cNvPr id="363524" name="Rectangle 4"/>
          <p:cNvSpPr>
            <a:spLocks noChangeArrowheads="1"/>
          </p:cNvSpPr>
          <p:nvPr/>
        </p:nvSpPr>
        <p:spPr bwMode="auto">
          <a:xfrm>
            <a:off x="107504" y="1412776"/>
            <a:ext cx="896448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b="1" dirty="0">
                <a:solidFill>
                  <a:srgbClr val="FF0000"/>
                </a:solidFill>
              </a:rPr>
              <a:t>2. Dinamik Analiz</a:t>
            </a:r>
          </a:p>
          <a:p>
            <a:pPr algn="just"/>
            <a:r>
              <a:rPr lang="tr-TR" sz="2400" dirty="0">
                <a:solidFill>
                  <a:srgbClr val="0070C0"/>
                </a:solidFill>
              </a:rPr>
              <a:t>İşletmelerin </a:t>
            </a:r>
            <a:r>
              <a:rPr lang="tr-TR" sz="2400" u="sng" dirty="0">
                <a:solidFill>
                  <a:srgbClr val="0070C0"/>
                </a:solidFill>
              </a:rPr>
              <a:t>birbirini takip eden dönemlerine</a:t>
            </a:r>
            <a:r>
              <a:rPr lang="tr-TR" sz="2400" dirty="0">
                <a:solidFill>
                  <a:srgbClr val="0070C0"/>
                </a:solidFill>
              </a:rPr>
              <a:t> ait mali tablolarında yer alan kalemler arası ilişkinin ve bu kalemlerin zaman içerisinde göstermiş olduğu eğilimlerin belirlenmesi ve yorumlanması şeklindeki analiz türüdür.</a:t>
            </a:r>
          </a:p>
          <a:p>
            <a:pPr algn="just"/>
            <a:r>
              <a:rPr lang="tr-TR" sz="2400" dirty="0"/>
              <a:t>Dinamik analizde işletmenin cari dönem bilgileri;</a:t>
            </a:r>
          </a:p>
          <a:p>
            <a:pPr lvl="1" algn="just">
              <a:buFont typeface="Wingdings" pitchFamily="2" charset="2"/>
              <a:buChar char="Ø"/>
            </a:pPr>
            <a:r>
              <a:rPr lang="tr-TR" sz="2400" dirty="0"/>
              <a:t> Geçmiş faaliyet dönemi sonuçlarıyla,</a:t>
            </a:r>
          </a:p>
          <a:p>
            <a:pPr lvl="1" algn="just">
              <a:buFont typeface="Wingdings" pitchFamily="2" charset="2"/>
              <a:buChar char="Ø"/>
            </a:pPr>
            <a:r>
              <a:rPr lang="tr-TR" sz="2400" dirty="0"/>
              <a:t> İşletmede belirlenen standartlarla </a:t>
            </a:r>
            <a:r>
              <a:rPr lang="tr-TR" dirty="0"/>
              <a:t>(plan ve bütçe hedefleriyle),</a:t>
            </a:r>
          </a:p>
          <a:p>
            <a:pPr lvl="1" algn="just">
              <a:buFont typeface="Wingdings" pitchFamily="2" charset="2"/>
              <a:buChar char="Ø"/>
            </a:pPr>
            <a:r>
              <a:rPr lang="tr-TR" sz="2400" dirty="0"/>
              <a:t> Sektör veya benzer işletme sonuçlarıyla,</a:t>
            </a:r>
          </a:p>
          <a:p>
            <a:pPr lvl="1" algn="just">
              <a:buFont typeface="Wingdings" pitchFamily="2" charset="2"/>
              <a:buChar char="Ø"/>
            </a:pPr>
            <a:r>
              <a:rPr lang="tr-TR" sz="2400" dirty="0"/>
              <a:t> Genel standartlarla,</a:t>
            </a:r>
          </a:p>
          <a:p>
            <a:pPr algn="just"/>
            <a:r>
              <a:rPr lang="tr-TR" sz="2400" dirty="0"/>
              <a:t>karşılaştırılır. Bu karşılaştırma sonucu, işletmenin ulaştığı sonuçlar tatminkâr olup olmadığı belirlenir. Olumlu sapmaların kalıcı olması, olumsuz sapmaların da giderilmesi için çaba gösterilir.</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23220"/>
          </a:xfrm>
          <a:prstGeom prst="rect">
            <a:avLst/>
          </a:prstGeom>
          <a:solidFill>
            <a:schemeClr val="accent4">
              <a:lumMod val="40000"/>
              <a:lumOff val="60000"/>
            </a:schemeClr>
          </a:solidFill>
        </p:spPr>
        <p:txBody>
          <a:bodyPr wrap="square" rtlCol="0">
            <a:spAutoFit/>
          </a:bodyPr>
          <a:lstStyle/>
          <a:p>
            <a:pPr algn="ctr"/>
            <a:r>
              <a:rPr lang="tr-TR" sz="2800" dirty="0">
                <a:solidFill>
                  <a:srgbClr val="C00000"/>
                </a:solidFill>
                <a:latin typeface="Arial Black" pitchFamily="34" charset="0"/>
              </a:rPr>
              <a:t>A. Kapsamına Göre Mali Analiz Çeşitleri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5">
              <a:lumMod val="20000"/>
              <a:lumOff val="80000"/>
            </a:schemeClr>
          </a:solidFill>
        </p:spPr>
        <p:txBody>
          <a:bodyPr>
            <a:normAutofit fontScale="90000"/>
          </a:bodyPr>
          <a:lstStyle/>
          <a:p>
            <a:r>
              <a:rPr lang="tr-TR" sz="5400" b="1" dirty="0">
                <a:solidFill>
                  <a:srgbClr val="FFC000"/>
                </a:solidFill>
              </a:rPr>
              <a:t>MALİ ANALİZ ÇEŞİTLERİ</a:t>
            </a:r>
          </a:p>
        </p:txBody>
      </p:sp>
      <p:sp>
        <p:nvSpPr>
          <p:cNvPr id="363524" name="Rectangle 4"/>
          <p:cNvSpPr>
            <a:spLocks noChangeArrowheads="1"/>
          </p:cNvSpPr>
          <p:nvPr/>
        </p:nvSpPr>
        <p:spPr bwMode="auto">
          <a:xfrm>
            <a:off x="107504" y="1484784"/>
            <a:ext cx="896448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b="1" dirty="0">
                <a:solidFill>
                  <a:srgbClr val="FF0000"/>
                </a:solidFill>
              </a:rPr>
              <a:t>1. Yönetim Analizleri</a:t>
            </a:r>
            <a:endParaRPr lang="tr-TR" sz="2800" dirty="0">
              <a:solidFill>
                <a:srgbClr val="FF0000"/>
              </a:solidFill>
            </a:endParaRPr>
          </a:p>
          <a:p>
            <a:pPr algn="just"/>
            <a:r>
              <a:rPr lang="tr-TR" sz="2800" dirty="0">
                <a:solidFill>
                  <a:srgbClr val="0070C0"/>
                </a:solidFill>
              </a:rPr>
              <a:t>Yöneticilerin kararlarına, izleyecekleri politikalara esas teşkil etmek üzere yapılan bir analizdir</a:t>
            </a:r>
            <a:r>
              <a:rPr lang="tr-TR" sz="2800" dirty="0"/>
              <a:t>. Yönetim analizlerinde hem statik, hem de dinamik analizden yararlanılır.  </a:t>
            </a:r>
          </a:p>
          <a:p>
            <a:pPr algn="just"/>
            <a:r>
              <a:rPr lang="tr-TR" sz="2800" u="sng" dirty="0"/>
              <a:t>Yönetim analizleri ile işletme faaliyetlerinin başarısını ölçme, hedeflere ulaşılıp ulaşılmadığını belirleme, olumsuz sonuçların nedenlerini araştırma, geleceğe ilişkin kararlar alma, üretim politikalarını geliştirme, sağlıklı kararlar alarak verimliliği ve kârlılığı artırma gibi durumlar hakkında bilgi sahibi olma</a:t>
            </a:r>
            <a:r>
              <a:rPr lang="tr-TR" sz="2800" dirty="0"/>
              <a:t>k hedeflenir.</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23220"/>
          </a:xfrm>
          <a:prstGeom prst="rect">
            <a:avLst/>
          </a:prstGeom>
          <a:solidFill>
            <a:schemeClr val="accent4">
              <a:lumMod val="40000"/>
              <a:lumOff val="60000"/>
            </a:schemeClr>
          </a:solidFill>
        </p:spPr>
        <p:txBody>
          <a:bodyPr wrap="square" rtlCol="0">
            <a:spAutoFit/>
          </a:bodyPr>
          <a:lstStyle/>
          <a:p>
            <a:pPr algn="ctr"/>
            <a:r>
              <a:rPr lang="tr-TR" sz="2800" dirty="0">
                <a:solidFill>
                  <a:srgbClr val="C00000"/>
                </a:solidFill>
                <a:latin typeface="Arial Black" pitchFamily="34" charset="0"/>
              </a:rPr>
              <a:t>B. Amacına Göre Mali Analiz Çeşitleri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5">
              <a:lumMod val="20000"/>
              <a:lumOff val="80000"/>
            </a:schemeClr>
          </a:solidFill>
        </p:spPr>
        <p:txBody>
          <a:bodyPr>
            <a:normAutofit fontScale="90000"/>
          </a:bodyPr>
          <a:lstStyle/>
          <a:p>
            <a:r>
              <a:rPr lang="tr-TR" sz="5400" b="1" dirty="0">
                <a:solidFill>
                  <a:srgbClr val="FFC000"/>
                </a:solidFill>
              </a:rPr>
              <a:t>MALİ ANALİZ ÇEŞİTLERİ</a:t>
            </a:r>
          </a:p>
        </p:txBody>
      </p:sp>
      <p:sp>
        <p:nvSpPr>
          <p:cNvPr id="363524" name="Rectangle 4"/>
          <p:cNvSpPr>
            <a:spLocks noChangeArrowheads="1"/>
          </p:cNvSpPr>
          <p:nvPr/>
        </p:nvSpPr>
        <p:spPr bwMode="auto">
          <a:xfrm>
            <a:off x="107504" y="1484785"/>
            <a:ext cx="8964488"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b="1" dirty="0">
                <a:solidFill>
                  <a:srgbClr val="FF0000"/>
                </a:solidFill>
              </a:rPr>
              <a:t>2. Kredi Analizleri</a:t>
            </a:r>
          </a:p>
          <a:p>
            <a:pPr algn="just"/>
            <a:r>
              <a:rPr lang="tr-TR" sz="2400" dirty="0">
                <a:solidFill>
                  <a:srgbClr val="0070C0"/>
                </a:solidFill>
              </a:rPr>
              <a:t>Kredi analizi, işletmenin likidite gücünü ortaya koymak ve kısa vadeli borçlarını ödeme yeteneğini saptamak amacıyla, genellikle kredi veren kuruluşlar tarafından yapılan analizdir</a:t>
            </a:r>
            <a:r>
              <a:rPr lang="tr-TR" sz="2400" dirty="0"/>
              <a:t>. İşletmeye kredi veren kurum ve şahısların amacı verdikleri krediyi faiziyle birlikte zamanında geri almaktır. </a:t>
            </a:r>
          </a:p>
          <a:p>
            <a:pPr algn="just"/>
            <a:r>
              <a:rPr lang="tr-TR" sz="2400" dirty="0"/>
              <a:t>Bu nedenle kredi analizleri işletmenin mali durumu ile borç ödeme gücünü tespite yöneliktir. </a:t>
            </a:r>
            <a:r>
              <a:rPr lang="tr-TR" sz="2400" u="sng" dirty="0"/>
              <a:t>Kredi analizleri açısından işletmenin dönen varlıkları ile kısa vadeli yabancı kaynakları arasındaki ilişkiler çok önemlidir.</a:t>
            </a:r>
            <a:r>
              <a:rPr lang="tr-TR" sz="2400" dirty="0"/>
              <a:t>  Bunun yanında, dönen varlıkların yapısı, sermaye yapısı, öz kaynak, yabancı kaynak (borç) dengesi, duran varlıkların yapısı ve finansman yöntemleri üzerinde durulur.</a:t>
            </a:r>
          </a:p>
          <a:p>
            <a:pPr lvl="0"/>
            <a:endParaRPr lang="tr-TR" sz="28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23220"/>
          </a:xfrm>
          <a:prstGeom prst="rect">
            <a:avLst/>
          </a:prstGeom>
          <a:solidFill>
            <a:schemeClr val="accent4">
              <a:lumMod val="40000"/>
              <a:lumOff val="60000"/>
            </a:schemeClr>
          </a:solidFill>
        </p:spPr>
        <p:txBody>
          <a:bodyPr wrap="square" rtlCol="0">
            <a:spAutoFit/>
          </a:bodyPr>
          <a:lstStyle/>
          <a:p>
            <a:pPr algn="ctr"/>
            <a:r>
              <a:rPr lang="tr-TR" sz="2800" dirty="0">
                <a:solidFill>
                  <a:srgbClr val="C00000"/>
                </a:solidFill>
                <a:latin typeface="Arial Black" pitchFamily="34" charset="0"/>
              </a:rPr>
              <a:t>B. Amacına Göre Mali Analiz Çeşitleri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5">
              <a:lumMod val="20000"/>
              <a:lumOff val="80000"/>
            </a:schemeClr>
          </a:solidFill>
        </p:spPr>
        <p:txBody>
          <a:bodyPr>
            <a:normAutofit fontScale="90000"/>
          </a:bodyPr>
          <a:lstStyle/>
          <a:p>
            <a:r>
              <a:rPr lang="tr-TR" sz="5400" b="1" dirty="0">
                <a:solidFill>
                  <a:srgbClr val="FFC000"/>
                </a:solidFill>
              </a:rPr>
              <a:t>MALİ ANALİZ ÇEŞİTLERİ</a:t>
            </a:r>
          </a:p>
        </p:txBody>
      </p:sp>
      <p:sp>
        <p:nvSpPr>
          <p:cNvPr id="363524" name="Rectangle 4"/>
          <p:cNvSpPr>
            <a:spLocks noChangeArrowheads="1"/>
          </p:cNvSpPr>
          <p:nvPr/>
        </p:nvSpPr>
        <p:spPr bwMode="auto">
          <a:xfrm>
            <a:off x="107504" y="1417994"/>
            <a:ext cx="8964488"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b="1" dirty="0">
                <a:solidFill>
                  <a:srgbClr val="FF0000"/>
                </a:solidFill>
              </a:rPr>
              <a:t>3. Yatırım Analizleri</a:t>
            </a:r>
          </a:p>
          <a:p>
            <a:pPr algn="just"/>
            <a:r>
              <a:rPr lang="tr-TR" sz="2400" dirty="0">
                <a:solidFill>
                  <a:srgbClr val="0070C0"/>
                </a:solidFill>
              </a:rPr>
              <a:t>Yatırım analizi, bir işletmenin mevcut ve potansiyel hissedarları ile işletmeye uzun vadeli kaynak sağlayan ya da sağlamayı düşünen kişilerce yapılır</a:t>
            </a:r>
            <a:r>
              <a:rPr lang="tr-TR" sz="2400" dirty="0"/>
              <a:t>.</a:t>
            </a:r>
          </a:p>
          <a:p>
            <a:pPr algn="just"/>
            <a:r>
              <a:rPr lang="tr-TR" sz="2400" u="sng" dirty="0">
                <a:effectLst>
                  <a:outerShdw blurRad="38100" dist="38100" dir="2700000" algn="tl">
                    <a:srgbClr val="000000">
                      <a:alpha val="43137"/>
                    </a:srgbClr>
                  </a:outerShdw>
                </a:effectLst>
              </a:rPr>
              <a:t>Yatırım analizleri aracılığıyla işletmenin gelecekteki kazanma gücünün tespiti yoluna gidilir.</a:t>
            </a:r>
            <a:r>
              <a:rPr lang="tr-TR" sz="2400" dirty="0"/>
              <a:t> Yatırım analizleri işletmenin mevcut ortakları ile işletmeye gelecekte ortak olmayı düşünenler ve işletmeye uzun vadeli fon sağlayan veya fon sağlamayı düşünenler tarafından yapılır. </a:t>
            </a:r>
          </a:p>
          <a:p>
            <a:pPr algn="just"/>
            <a:r>
              <a:rPr lang="tr-TR" sz="2400" dirty="0"/>
              <a:t>Bir işletmenin mevcut ortakları ile işletmeye ortak olmayı düşünenler, işletmenin sürekliliği, yatırımın güvencesi, karlılık, gelecekteki kazanma gücü, hisse senetlerinin değerindeki artışlar, kar dağıtım politikası ve bunların gösterdiği eğilimle ilgilenilir.</a:t>
            </a:r>
          </a:p>
          <a:p>
            <a:pPr lvl="0"/>
            <a:endParaRPr lang="tr-TR" sz="28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23220"/>
          </a:xfrm>
          <a:prstGeom prst="rect">
            <a:avLst/>
          </a:prstGeom>
          <a:solidFill>
            <a:schemeClr val="accent4">
              <a:lumMod val="40000"/>
              <a:lumOff val="60000"/>
            </a:schemeClr>
          </a:solidFill>
        </p:spPr>
        <p:txBody>
          <a:bodyPr wrap="square" rtlCol="0">
            <a:spAutoFit/>
          </a:bodyPr>
          <a:lstStyle/>
          <a:p>
            <a:pPr algn="ctr"/>
            <a:r>
              <a:rPr lang="tr-TR" sz="2800" dirty="0">
                <a:solidFill>
                  <a:srgbClr val="C00000"/>
                </a:solidFill>
                <a:latin typeface="Arial Black" pitchFamily="34" charset="0"/>
              </a:rPr>
              <a:t>B. Amacına Göre Mali Analiz Çeşitleri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5">
              <a:lumMod val="20000"/>
              <a:lumOff val="80000"/>
            </a:schemeClr>
          </a:solidFill>
        </p:spPr>
        <p:txBody>
          <a:bodyPr>
            <a:normAutofit fontScale="90000"/>
          </a:bodyPr>
          <a:lstStyle/>
          <a:p>
            <a:r>
              <a:rPr lang="tr-TR" sz="5400" b="1" dirty="0">
                <a:solidFill>
                  <a:srgbClr val="FFC000"/>
                </a:solidFill>
              </a:rPr>
              <a:t>MALİ ANALİZ ÇEŞİTLERİ</a:t>
            </a:r>
          </a:p>
        </p:txBody>
      </p:sp>
      <p:sp>
        <p:nvSpPr>
          <p:cNvPr id="363524" name="Rectangle 4"/>
          <p:cNvSpPr>
            <a:spLocks noChangeArrowheads="1"/>
          </p:cNvSpPr>
          <p:nvPr/>
        </p:nvSpPr>
        <p:spPr bwMode="auto">
          <a:xfrm>
            <a:off x="107504" y="1948190"/>
            <a:ext cx="896448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b="1" dirty="0">
                <a:solidFill>
                  <a:srgbClr val="FF0000"/>
                </a:solidFill>
              </a:rPr>
              <a:t>1. İç Analiz</a:t>
            </a:r>
          </a:p>
          <a:p>
            <a:pPr algn="just"/>
            <a:r>
              <a:rPr lang="tr-TR" sz="2400" dirty="0">
                <a:solidFill>
                  <a:srgbClr val="0070C0"/>
                </a:solidFill>
              </a:rPr>
              <a:t>Analizi yapan mali analist eğer işletme içinden bir kişiyse yapılan analize iç analiz adı verilir. </a:t>
            </a:r>
          </a:p>
          <a:p>
            <a:pPr algn="just"/>
            <a:endParaRPr lang="tr-TR" sz="2400" dirty="0">
              <a:solidFill>
                <a:srgbClr val="0070C0"/>
              </a:solidFill>
            </a:endParaRPr>
          </a:p>
          <a:p>
            <a:pPr algn="just"/>
            <a:r>
              <a:rPr lang="tr-TR" sz="2400" dirty="0"/>
              <a:t>İç analizde analizi yapacak olan kişi işletmenin dış kullanıma da açık olan Bilanço ve Gelir Tablosu yanında işletmede mevcut diğer tüm belge ve bilgilerden de yararlanır. Bu nedenle </a:t>
            </a:r>
            <a:r>
              <a:rPr lang="tr-TR" sz="2400" u="sng" dirty="0"/>
              <a:t>iç analizde, işletmenin karlılığı, verimliliği, ekonomik ve mali yapısı detaylı bilgilere dayanılarak ortaya konabilir.</a:t>
            </a:r>
            <a:r>
              <a:rPr lang="tr-TR" sz="2400" dirty="0"/>
              <a:t> Bu analizde bütün analiz yöntemlerinden yararlanıldığı gibi özellikle işletmeyi oluşturan bölüm performanslarının ölçülmesine yönelik teknikler de kullanılır.</a:t>
            </a:r>
          </a:p>
          <a:p>
            <a:pPr lvl="0"/>
            <a:endParaRPr lang="tr-TR" sz="28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954107"/>
          </a:xfrm>
          <a:prstGeom prst="rect">
            <a:avLst/>
          </a:prstGeom>
          <a:solidFill>
            <a:schemeClr val="accent4">
              <a:lumMod val="40000"/>
              <a:lumOff val="60000"/>
            </a:schemeClr>
          </a:solidFill>
        </p:spPr>
        <p:txBody>
          <a:bodyPr wrap="square" rtlCol="0">
            <a:spAutoFit/>
          </a:bodyPr>
          <a:lstStyle/>
          <a:p>
            <a:pPr algn="ctr"/>
            <a:r>
              <a:rPr lang="tr-TR" sz="2800" dirty="0">
                <a:solidFill>
                  <a:srgbClr val="C00000"/>
                </a:solidFill>
                <a:latin typeface="Arial Black" pitchFamily="34" charset="0"/>
              </a:rPr>
              <a:t>C. Analizi Yapanın Durumuna  Göre Mali Analiz Çeşitleri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5">
              <a:lumMod val="20000"/>
              <a:lumOff val="80000"/>
            </a:schemeClr>
          </a:solidFill>
        </p:spPr>
        <p:txBody>
          <a:bodyPr>
            <a:normAutofit fontScale="90000"/>
          </a:bodyPr>
          <a:lstStyle/>
          <a:p>
            <a:r>
              <a:rPr lang="tr-TR" sz="5400" b="1" dirty="0">
                <a:solidFill>
                  <a:srgbClr val="FFC000"/>
                </a:solidFill>
              </a:rPr>
              <a:t>MALİ ANALİZ ÇEŞİTLERİ</a:t>
            </a:r>
          </a:p>
        </p:txBody>
      </p:sp>
      <p:sp>
        <p:nvSpPr>
          <p:cNvPr id="363524" name="Rectangle 4"/>
          <p:cNvSpPr>
            <a:spLocks noChangeArrowheads="1"/>
          </p:cNvSpPr>
          <p:nvPr/>
        </p:nvSpPr>
        <p:spPr bwMode="auto">
          <a:xfrm>
            <a:off x="72008" y="1887210"/>
            <a:ext cx="8964488"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b="1" dirty="0">
                <a:solidFill>
                  <a:srgbClr val="FF0000"/>
                </a:solidFill>
              </a:rPr>
              <a:t>2. Dış Analiz</a:t>
            </a:r>
          </a:p>
          <a:p>
            <a:pPr algn="just"/>
            <a:r>
              <a:rPr lang="tr-TR" sz="2700" dirty="0">
                <a:solidFill>
                  <a:srgbClr val="0070C0"/>
                </a:solidFill>
              </a:rPr>
              <a:t>Analizi yapan mali analist eğer işletme dışından bir kişiyse yapılan analize dış analiz denir. </a:t>
            </a:r>
          </a:p>
          <a:p>
            <a:pPr algn="just"/>
            <a:endParaRPr lang="tr-TR" sz="2700" dirty="0"/>
          </a:p>
          <a:p>
            <a:pPr algn="just"/>
            <a:r>
              <a:rPr lang="tr-TR" sz="2700" dirty="0"/>
              <a:t>Dış analizde mali analist </a:t>
            </a:r>
            <a:r>
              <a:rPr lang="tr-TR" sz="2700" u="sng" dirty="0"/>
              <a:t>işletmenin yayınlamış olduğu mali tablolar ve bunların dipnotlarında yer alan bilgilerden yararlanmak suretiyle analiz yapar</a:t>
            </a:r>
            <a:r>
              <a:rPr lang="tr-TR" sz="2700" dirty="0"/>
              <a:t>. Dış analizi, işletmeye ilgisi bulunan satıcılar, kredi kurumları, işletmeye yatırımda bulunmak isteyenler yapar.</a:t>
            </a:r>
          </a:p>
          <a:p>
            <a:pPr lvl="0"/>
            <a:endParaRPr lang="tr-TR" sz="28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954107"/>
          </a:xfrm>
          <a:prstGeom prst="rect">
            <a:avLst/>
          </a:prstGeom>
          <a:solidFill>
            <a:schemeClr val="accent4">
              <a:lumMod val="40000"/>
              <a:lumOff val="60000"/>
            </a:schemeClr>
          </a:solidFill>
        </p:spPr>
        <p:txBody>
          <a:bodyPr wrap="square" rtlCol="0">
            <a:spAutoFit/>
          </a:bodyPr>
          <a:lstStyle/>
          <a:p>
            <a:pPr algn="ctr"/>
            <a:r>
              <a:rPr lang="tr-TR" sz="2800" dirty="0">
                <a:solidFill>
                  <a:srgbClr val="C00000"/>
                </a:solidFill>
                <a:latin typeface="Arial Black" pitchFamily="34" charset="0"/>
              </a:rPr>
              <a:t>C. Analizi Yapanın Durumuna  Göre Mali Analiz Çeşitleri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188640"/>
            <a:ext cx="9144000" cy="1143000"/>
          </a:xfrm>
          <a:solidFill>
            <a:schemeClr val="accent6">
              <a:lumMod val="40000"/>
              <a:lumOff val="60000"/>
            </a:schemeClr>
          </a:solidFill>
        </p:spPr>
        <p:txBody>
          <a:bodyPr>
            <a:normAutofit/>
          </a:bodyPr>
          <a:lstStyle/>
          <a:p>
            <a:r>
              <a:rPr lang="tr-TR" sz="5400" b="1" dirty="0">
                <a:solidFill>
                  <a:srgbClr val="C00000"/>
                </a:solidFill>
              </a:rPr>
              <a:t>Mali Tablo Türleri</a:t>
            </a:r>
          </a:p>
        </p:txBody>
      </p:sp>
      <p:sp>
        <p:nvSpPr>
          <p:cNvPr id="363524" name="Rectangle 4"/>
          <p:cNvSpPr>
            <a:spLocks noChangeArrowheads="1"/>
          </p:cNvSpPr>
          <p:nvPr/>
        </p:nvSpPr>
        <p:spPr bwMode="auto">
          <a:xfrm>
            <a:off x="216024" y="1334373"/>
            <a:ext cx="874846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400" dirty="0"/>
              <a:t>Mali tabloların amaçları dikkate alındığında </a:t>
            </a:r>
            <a:r>
              <a:rPr lang="tr-TR" sz="2400" dirty="0">
                <a:effectLst>
                  <a:outerShdw blurRad="38100" dist="38100" dir="2700000" algn="tl">
                    <a:srgbClr val="000000">
                      <a:alpha val="43137"/>
                    </a:srgbClr>
                  </a:outerShdw>
                </a:effectLst>
              </a:rPr>
              <a:t>mali tablo çeşitleri </a:t>
            </a:r>
            <a:r>
              <a:rPr lang="tr-TR" sz="2400" dirty="0"/>
              <a:t>aşağıdaki şekilde sıralanabilir </a:t>
            </a:r>
          </a:p>
          <a:p>
            <a:pPr lvl="1" algn="just">
              <a:buFont typeface="Wingdings" pitchFamily="2" charset="2"/>
              <a:buChar char="Ø"/>
            </a:pPr>
            <a:r>
              <a:rPr lang="tr-TR" sz="2400" dirty="0">
                <a:effectLst>
                  <a:outerShdw blurRad="38100" dist="38100" dir="2700000" algn="tl">
                    <a:srgbClr val="000000">
                      <a:alpha val="43137"/>
                    </a:srgbClr>
                  </a:outerShdw>
                </a:effectLst>
              </a:rPr>
              <a:t> Bilanço (Finansal Durum Tablosu)</a:t>
            </a:r>
          </a:p>
          <a:p>
            <a:pPr lvl="1" algn="just">
              <a:buFont typeface="Wingdings" pitchFamily="2" charset="2"/>
              <a:buChar char="Ø"/>
            </a:pPr>
            <a:r>
              <a:rPr lang="tr-TR" sz="2400" dirty="0">
                <a:effectLst>
                  <a:outerShdw blurRad="38100" dist="38100" dir="2700000" algn="tl">
                    <a:srgbClr val="000000">
                      <a:alpha val="43137"/>
                    </a:srgbClr>
                  </a:outerShdw>
                </a:effectLst>
              </a:rPr>
              <a:t> Gelir Tablosu </a:t>
            </a:r>
          </a:p>
          <a:p>
            <a:pPr lvl="1" algn="just">
              <a:buFont typeface="Wingdings" pitchFamily="2" charset="2"/>
              <a:buChar char="Ø"/>
            </a:pPr>
            <a:r>
              <a:rPr lang="tr-TR" sz="2400" dirty="0">
                <a:effectLst>
                  <a:outerShdw blurRad="38100" dist="38100" dir="2700000" algn="tl">
                    <a:srgbClr val="000000">
                      <a:alpha val="43137"/>
                    </a:srgbClr>
                  </a:outerShdw>
                </a:effectLst>
              </a:rPr>
              <a:t> Satışların Maliyeti Tablosu </a:t>
            </a:r>
          </a:p>
          <a:p>
            <a:pPr lvl="1" algn="just">
              <a:buFont typeface="Wingdings" pitchFamily="2" charset="2"/>
              <a:buChar char="Ø"/>
            </a:pPr>
            <a:r>
              <a:rPr lang="tr-TR" sz="2400" dirty="0">
                <a:effectLst>
                  <a:outerShdw blurRad="38100" dist="38100" dir="2700000" algn="tl">
                    <a:srgbClr val="000000">
                      <a:alpha val="43137"/>
                    </a:srgbClr>
                  </a:outerShdw>
                </a:effectLst>
              </a:rPr>
              <a:t> Fon Akım Tablosu </a:t>
            </a:r>
          </a:p>
          <a:p>
            <a:pPr lvl="1" algn="just">
              <a:buFont typeface="Wingdings" pitchFamily="2" charset="2"/>
              <a:buChar char="Ø"/>
            </a:pPr>
            <a:r>
              <a:rPr lang="tr-TR" sz="2400" dirty="0">
                <a:effectLst>
                  <a:outerShdw blurRad="38100" dist="38100" dir="2700000" algn="tl">
                    <a:srgbClr val="000000">
                      <a:alpha val="43137"/>
                    </a:srgbClr>
                  </a:outerShdw>
                </a:effectLst>
              </a:rPr>
              <a:t> Nakit Akım Tablosu </a:t>
            </a:r>
          </a:p>
          <a:p>
            <a:pPr lvl="1" algn="just">
              <a:buFont typeface="Wingdings" pitchFamily="2" charset="2"/>
              <a:buChar char="Ø"/>
            </a:pPr>
            <a:r>
              <a:rPr lang="tr-TR" sz="2400" dirty="0">
                <a:effectLst>
                  <a:outerShdw blurRad="38100" dist="38100" dir="2700000" algn="tl">
                    <a:srgbClr val="000000">
                      <a:alpha val="43137"/>
                    </a:srgbClr>
                  </a:outerShdw>
                </a:effectLst>
              </a:rPr>
              <a:t> Kar Dağıtım Tablosu </a:t>
            </a:r>
          </a:p>
          <a:p>
            <a:pPr lvl="1" algn="just">
              <a:buFont typeface="Wingdings" pitchFamily="2" charset="2"/>
              <a:buChar char="Ø"/>
            </a:pPr>
            <a:r>
              <a:rPr lang="tr-TR" sz="2400" dirty="0">
                <a:effectLst>
                  <a:outerShdw blurRad="38100" dist="38100" dir="2700000" algn="tl">
                    <a:srgbClr val="000000">
                      <a:alpha val="43137"/>
                    </a:srgbClr>
                  </a:outerShdw>
                </a:effectLst>
              </a:rPr>
              <a:t> Öz Kaynak Değişim Tablosu </a:t>
            </a:r>
          </a:p>
          <a:p>
            <a:pPr algn="just"/>
            <a:r>
              <a:rPr lang="tr-TR" sz="2400" dirty="0"/>
              <a:t>Bunlardan </a:t>
            </a:r>
            <a:r>
              <a:rPr lang="tr-TR" sz="2400" dirty="0">
                <a:solidFill>
                  <a:srgbClr val="0070C0"/>
                </a:solidFill>
              </a:rPr>
              <a:t>Bilanço ve Gelir </a:t>
            </a:r>
            <a:r>
              <a:rPr lang="tr-TR" sz="2400" dirty="0"/>
              <a:t>Tablosu </a:t>
            </a:r>
            <a:r>
              <a:rPr lang="tr-TR" sz="2400" b="1" dirty="0">
                <a:solidFill>
                  <a:srgbClr val="FF0000"/>
                </a:solidFill>
              </a:rPr>
              <a:t>Temel Mali Tablolar</a:t>
            </a:r>
            <a:r>
              <a:rPr lang="tr-TR" sz="2400" dirty="0">
                <a:solidFill>
                  <a:srgbClr val="FF0000"/>
                </a:solidFill>
              </a:rPr>
              <a:t> </a:t>
            </a:r>
            <a:r>
              <a:rPr lang="tr-TR" sz="2400" dirty="0"/>
              <a:t>olurken, diğerleri </a:t>
            </a:r>
            <a:r>
              <a:rPr lang="tr-TR" sz="2400" b="1" dirty="0">
                <a:solidFill>
                  <a:srgbClr val="FF0000"/>
                </a:solidFill>
              </a:rPr>
              <a:t>Ek Mali Tablolar</a:t>
            </a:r>
            <a:r>
              <a:rPr lang="tr-TR" sz="2400" dirty="0">
                <a:solidFill>
                  <a:srgbClr val="FF0000"/>
                </a:solidFill>
              </a:rPr>
              <a:t> </a:t>
            </a:r>
            <a:r>
              <a:rPr lang="tr-TR" sz="2400" dirty="0"/>
              <a:t>adını alır. </a:t>
            </a:r>
            <a:r>
              <a:rPr lang="tr-TR" sz="2400" b="1" dirty="0">
                <a:solidFill>
                  <a:srgbClr val="FFC000"/>
                </a:solidFill>
                <a:effectLst>
                  <a:outerShdw blurRad="38100" dist="38100" dir="2700000" algn="tl">
                    <a:srgbClr val="000000">
                      <a:alpha val="43137"/>
                    </a:srgbClr>
                  </a:outerShdw>
                </a:effectLst>
              </a:rPr>
              <a:t>Mali analizde analiz teknikleri temel mali tablolara uygulanırken</a:t>
            </a:r>
            <a:r>
              <a:rPr lang="tr-TR" sz="2400" dirty="0"/>
              <a:t>, Fon Akım Tablosu ile Nakit Akım Tablosu daha çok bir analiz tekniği olarak bilinir.</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1008112"/>
          </a:xfrm>
          <a:solidFill>
            <a:schemeClr val="accent1">
              <a:lumMod val="60000"/>
              <a:lumOff val="40000"/>
            </a:schemeClr>
          </a:solidFill>
        </p:spPr>
        <p:txBody>
          <a:bodyPr>
            <a:normAutofit/>
          </a:bodyPr>
          <a:lstStyle/>
          <a:p>
            <a:r>
              <a:rPr lang="tr-TR" sz="5400" b="1" dirty="0">
                <a:solidFill>
                  <a:srgbClr val="FF0000"/>
                </a:solidFill>
              </a:rPr>
              <a:t>MALİ ANALİZ TEKNİKLERİ</a:t>
            </a:r>
          </a:p>
        </p:txBody>
      </p:sp>
      <p:sp>
        <p:nvSpPr>
          <p:cNvPr id="363524" name="Rectangle 4"/>
          <p:cNvSpPr>
            <a:spLocks noChangeArrowheads="1"/>
          </p:cNvSpPr>
          <p:nvPr/>
        </p:nvSpPr>
        <p:spPr bwMode="auto">
          <a:xfrm>
            <a:off x="72008" y="1844824"/>
            <a:ext cx="8964488"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tr-TR" sz="2800" dirty="0"/>
              <a:t>Mali analiz, bir işletmenin mali bilgilerinin belirli teknikler yardımıyla analiz edilmesi, raporlanması ve bu raporların yorumlanarak işletme hakkında bir yargıya varılması faaliyetlerinin bütünüdür.</a:t>
            </a:r>
          </a:p>
          <a:p>
            <a:pPr lvl="0" algn="just"/>
            <a:endParaRPr lang="tr-TR" sz="28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1008112"/>
          </a:xfrm>
          <a:solidFill>
            <a:schemeClr val="accent1">
              <a:lumMod val="60000"/>
              <a:lumOff val="40000"/>
            </a:schemeClr>
          </a:solidFill>
        </p:spPr>
        <p:txBody>
          <a:bodyPr>
            <a:normAutofit/>
          </a:bodyPr>
          <a:lstStyle/>
          <a:p>
            <a:r>
              <a:rPr lang="tr-TR" sz="5400" b="1" dirty="0">
                <a:solidFill>
                  <a:srgbClr val="FF0000"/>
                </a:solidFill>
              </a:rPr>
              <a:t>MALİ ANALİZ TEKNİKLERİ</a:t>
            </a:r>
          </a:p>
        </p:txBody>
      </p:sp>
      <p:sp>
        <p:nvSpPr>
          <p:cNvPr id="363524" name="Rectangle 4"/>
          <p:cNvSpPr>
            <a:spLocks noChangeArrowheads="1"/>
          </p:cNvSpPr>
          <p:nvPr/>
        </p:nvSpPr>
        <p:spPr bwMode="auto">
          <a:xfrm>
            <a:off x="72008" y="1413938"/>
            <a:ext cx="896448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dirty="0"/>
              <a:t>Mali tabloların analizinde kullanılan temel yöntemler şunlardır;</a:t>
            </a:r>
          </a:p>
          <a:p>
            <a:pPr lvl="1" algn="just">
              <a:lnSpc>
                <a:spcPct val="150000"/>
              </a:lnSpc>
              <a:buFont typeface="Wingdings" pitchFamily="2" charset="2"/>
              <a:buChar char="Ø"/>
            </a:pPr>
            <a:r>
              <a:rPr lang="tr-TR" sz="2800" dirty="0">
                <a:solidFill>
                  <a:srgbClr val="0070C0"/>
                </a:solidFill>
              </a:rPr>
              <a:t> </a:t>
            </a:r>
            <a:r>
              <a:rPr lang="tr-TR" sz="2800" b="1" dirty="0">
                <a:solidFill>
                  <a:srgbClr val="0070C0"/>
                </a:solidFill>
              </a:rPr>
              <a:t>Karşılaştırmalı Mali Tablolar Analizi</a:t>
            </a:r>
          </a:p>
          <a:p>
            <a:pPr lvl="1" algn="just">
              <a:lnSpc>
                <a:spcPct val="150000"/>
              </a:lnSpc>
              <a:buFont typeface="Wingdings" pitchFamily="2" charset="2"/>
              <a:buChar char="Ø"/>
            </a:pPr>
            <a:r>
              <a:rPr lang="tr-TR" sz="2800" b="1" dirty="0">
                <a:solidFill>
                  <a:srgbClr val="0070C0"/>
                </a:solidFill>
              </a:rPr>
              <a:t> Dikey yüzde Yöntemi İle Analiz</a:t>
            </a:r>
          </a:p>
          <a:p>
            <a:pPr lvl="1" algn="just">
              <a:lnSpc>
                <a:spcPct val="150000"/>
              </a:lnSpc>
              <a:buFont typeface="Wingdings" pitchFamily="2" charset="2"/>
              <a:buChar char="Ø"/>
            </a:pPr>
            <a:r>
              <a:rPr lang="tr-TR" sz="2800" b="1" dirty="0">
                <a:solidFill>
                  <a:srgbClr val="0070C0"/>
                </a:solidFill>
              </a:rPr>
              <a:t> Eğilim (Trend) Yüzdeleri Yöntemi İle Analiz</a:t>
            </a:r>
          </a:p>
          <a:p>
            <a:pPr lvl="1" algn="just">
              <a:lnSpc>
                <a:spcPct val="150000"/>
              </a:lnSpc>
              <a:buFont typeface="Wingdings" pitchFamily="2" charset="2"/>
              <a:buChar char="Ø"/>
            </a:pPr>
            <a:r>
              <a:rPr lang="tr-TR" sz="2800" b="1" dirty="0">
                <a:solidFill>
                  <a:srgbClr val="0070C0"/>
                </a:solidFill>
              </a:rPr>
              <a:t> Oran (Rasyo) Analizi</a:t>
            </a:r>
          </a:p>
          <a:p>
            <a:pPr lvl="0" algn="just"/>
            <a:endParaRPr lang="tr-TR" sz="28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sp>
        <p:nvSpPr>
          <p:cNvPr id="363524" name="Rectangle 4"/>
          <p:cNvSpPr>
            <a:spLocks noChangeArrowheads="1"/>
          </p:cNvSpPr>
          <p:nvPr/>
        </p:nvSpPr>
        <p:spPr bwMode="auto">
          <a:xfrm>
            <a:off x="72008" y="2125300"/>
            <a:ext cx="896448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dirty="0">
                <a:solidFill>
                  <a:srgbClr val="0070C0"/>
                </a:solidFill>
              </a:rPr>
              <a:t>Karşılaştırmalı mali tablolar analizi, bir işletmenin </a:t>
            </a:r>
            <a:r>
              <a:rPr lang="tr-TR" sz="2800" u="sng" dirty="0">
                <a:solidFill>
                  <a:srgbClr val="0070C0"/>
                </a:solidFill>
              </a:rPr>
              <a:t>birbirini izleyen en az iki veya daha fazla faaliyet döneminde ait mali tabloların, karşılaştırmalı olarak düzenlenmesi</a:t>
            </a:r>
            <a:r>
              <a:rPr lang="tr-TR" sz="2800" dirty="0">
                <a:solidFill>
                  <a:srgbClr val="0070C0"/>
                </a:solidFill>
              </a:rPr>
              <a:t> ve bu tablolarda yer alan kalemlerin zaman içinde göstermiş olduğu gelişmelerin ve bu değişikliklerin tespit ve incelenmesidir.</a:t>
            </a:r>
          </a:p>
          <a:p>
            <a:pPr algn="just"/>
            <a:endParaRPr lang="tr-TR" sz="2800" dirty="0"/>
          </a:p>
          <a:p>
            <a:pPr algn="just"/>
            <a:r>
              <a:rPr lang="tr-TR" sz="2800" dirty="0"/>
              <a:t>Bu teknikle işletmenin geçmişteki durumu ile bu günkü durumu karşılaştırılmak suretiyle elde edilecek bilgiler işletmenin geleceğiyle ilgili kararlara ışık tutacaktır.</a:t>
            </a:r>
          </a:p>
          <a:p>
            <a:pPr lvl="0" algn="just"/>
            <a:endParaRPr lang="tr-TR" sz="28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954107"/>
          </a:xfrm>
          <a:prstGeom prst="rect">
            <a:avLst/>
          </a:prstGeom>
          <a:solidFill>
            <a:schemeClr val="accent4">
              <a:lumMod val="20000"/>
              <a:lumOff val="80000"/>
            </a:schemeClr>
          </a:solidFill>
        </p:spPr>
        <p:txBody>
          <a:bodyPr wrap="square" rtlCol="0">
            <a:spAutoFit/>
          </a:bodyPr>
          <a:lstStyle/>
          <a:p>
            <a:pPr marL="514350" indent="-514350" algn="ctr">
              <a:buAutoNum type="arabicPeriod"/>
            </a:pPr>
            <a:r>
              <a:rPr lang="tr-TR" sz="2800" dirty="0">
                <a:solidFill>
                  <a:srgbClr val="C00000"/>
                </a:solidFill>
                <a:latin typeface="Arial Black" pitchFamily="34" charset="0"/>
              </a:rPr>
              <a:t>Karşılaştırmalı Mali Tablolar Analizi </a:t>
            </a:r>
          </a:p>
          <a:p>
            <a:pPr marL="514350" indent="-514350" algn="ctr"/>
            <a:r>
              <a:rPr lang="tr-TR" sz="2800" dirty="0">
                <a:solidFill>
                  <a:srgbClr val="C00000"/>
                </a:solidFill>
                <a:latin typeface="Arial Black" pitchFamily="34" charset="0"/>
              </a:rPr>
              <a:t>(Yatay Analiz)</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sp>
        <p:nvSpPr>
          <p:cNvPr id="363524" name="Rectangle 4"/>
          <p:cNvSpPr>
            <a:spLocks noChangeArrowheads="1"/>
          </p:cNvSpPr>
          <p:nvPr/>
        </p:nvSpPr>
        <p:spPr bwMode="auto">
          <a:xfrm>
            <a:off x="72008" y="1804174"/>
            <a:ext cx="8964488"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400" dirty="0">
                <a:solidFill>
                  <a:srgbClr val="0070C0"/>
                </a:solidFill>
              </a:rPr>
              <a:t>Mali tablolarda yer alan rakamların karşılaştırılabilmesi için faaliyet </a:t>
            </a:r>
            <a:r>
              <a:rPr lang="tr-TR" sz="2400" b="1" dirty="0">
                <a:solidFill>
                  <a:srgbClr val="0070C0"/>
                </a:solidFill>
              </a:rPr>
              <a:t>dönemlerinin eşdeğer </a:t>
            </a:r>
            <a:r>
              <a:rPr lang="tr-TR" sz="2400" dirty="0">
                <a:solidFill>
                  <a:srgbClr val="0070C0"/>
                </a:solidFill>
              </a:rPr>
              <a:t>olması, tablolardaki bilgilerin aynı muhasebe kavram ve ilkesine göre hazırlanmış olması gerekir.</a:t>
            </a:r>
            <a:r>
              <a:rPr lang="tr-TR" sz="2400" dirty="0"/>
              <a:t> </a:t>
            </a:r>
          </a:p>
          <a:p>
            <a:pPr algn="just"/>
            <a:r>
              <a:rPr lang="tr-TR" sz="2400" u="sng" dirty="0"/>
              <a:t>Karşılaştırmalı mali tabloların amacı, yıllar itibarıyla alınan sonuçları diğer yıllarla karşılaştırarak başarı durumu hakkında fikir edinmektir.</a:t>
            </a:r>
            <a:r>
              <a:rPr lang="tr-TR" sz="2400" dirty="0"/>
              <a:t> Ancak bu enflasyon ortamında dikkatli uygulanması gerekli bir yöntemdir. </a:t>
            </a:r>
          </a:p>
          <a:p>
            <a:pPr algn="just"/>
            <a:r>
              <a:rPr lang="tr-TR" sz="2400" dirty="0"/>
              <a:t>Karşılaştırmalı mali tablolar analizinde hesaplanan değişimler </a:t>
            </a:r>
            <a:r>
              <a:rPr lang="tr-TR" sz="2400" u="sng" dirty="0"/>
              <a:t>hem tutar hem de yüzde olarak dikkate alınmalıdır.</a:t>
            </a:r>
            <a:r>
              <a:rPr lang="tr-TR" sz="2400" dirty="0"/>
              <a:t> Tüm mali tablolar karşılaştırmalı mali tablolar analizine konu teşkil edebilir. Ancak özellikle “dış analizde” bu teknikten daha çok bilanço ve gelir tablosu analizinde yararlanılmaktadır.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954107"/>
          </a:xfrm>
          <a:prstGeom prst="rect">
            <a:avLst/>
          </a:prstGeom>
          <a:solidFill>
            <a:schemeClr val="accent4">
              <a:lumMod val="20000"/>
              <a:lumOff val="80000"/>
            </a:schemeClr>
          </a:solidFill>
        </p:spPr>
        <p:txBody>
          <a:bodyPr wrap="square" rtlCol="0">
            <a:spAutoFit/>
          </a:bodyPr>
          <a:lstStyle/>
          <a:p>
            <a:pPr marL="514350" indent="-514350" algn="ctr">
              <a:buAutoNum type="arabicPeriod"/>
            </a:pPr>
            <a:r>
              <a:rPr lang="tr-TR" sz="2800" dirty="0">
                <a:solidFill>
                  <a:srgbClr val="C00000"/>
                </a:solidFill>
                <a:latin typeface="Arial Black" pitchFamily="34" charset="0"/>
              </a:rPr>
              <a:t>Karşılaştırmalı Mali Tablolar Analizi </a:t>
            </a:r>
          </a:p>
          <a:p>
            <a:pPr marL="514350" indent="-514350" algn="ctr"/>
            <a:r>
              <a:rPr lang="tr-TR" sz="2800" dirty="0">
                <a:solidFill>
                  <a:srgbClr val="C00000"/>
                </a:solidFill>
                <a:latin typeface="Arial Black" pitchFamily="34" charset="0"/>
              </a:rPr>
              <a:t>(Yatay Analiz)</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sp>
        <p:nvSpPr>
          <p:cNvPr id="363524" name="Rectangle 4"/>
          <p:cNvSpPr>
            <a:spLocks noChangeArrowheads="1"/>
          </p:cNvSpPr>
          <p:nvPr/>
        </p:nvSpPr>
        <p:spPr bwMode="auto">
          <a:xfrm>
            <a:off x="72008" y="2045227"/>
            <a:ext cx="8964488" cy="37117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20000"/>
              </a:lnSpc>
            </a:pPr>
            <a:r>
              <a:rPr lang="tr-TR" sz="2800" dirty="0"/>
              <a:t>İkiden fazla yıla ait mutlak rakamlar karşılaştırılacaksa, bu takdirde farklar bulunurken </a:t>
            </a:r>
            <a:r>
              <a:rPr lang="tr-TR" sz="2800" b="1" dirty="0">
                <a:solidFill>
                  <a:srgbClr val="0070C0"/>
                </a:solidFill>
                <a:effectLst>
                  <a:outerShdw blurRad="38100" dist="38100" dir="2700000" algn="tl">
                    <a:srgbClr val="000000">
                      <a:alpha val="43137"/>
                    </a:srgbClr>
                  </a:outerShdw>
                </a:effectLst>
              </a:rPr>
              <a:t>önceki yıl veya baz yıl </a:t>
            </a:r>
            <a:r>
              <a:rPr lang="tr-TR" sz="2800" dirty="0"/>
              <a:t>esasına uyulur.</a:t>
            </a:r>
          </a:p>
          <a:p>
            <a:pPr algn="just">
              <a:lnSpc>
                <a:spcPct val="120000"/>
              </a:lnSpc>
            </a:pPr>
            <a:endParaRPr lang="tr-TR" sz="2800" dirty="0"/>
          </a:p>
          <a:p>
            <a:pPr algn="just">
              <a:lnSpc>
                <a:spcPct val="120000"/>
              </a:lnSpc>
            </a:pPr>
            <a:r>
              <a:rPr lang="tr-TR" sz="2800" dirty="0"/>
              <a:t>Eğer </a:t>
            </a:r>
            <a:r>
              <a:rPr lang="tr-TR" sz="2800" u="sng" dirty="0"/>
              <a:t>olağanüstü bir yıl baz yıl seç</a:t>
            </a:r>
            <a:r>
              <a:rPr lang="tr-TR" sz="2800" dirty="0"/>
              <a:t>ilirse diğer yıl faaliyetlerinin olduğundan daha kötü ya da daha iyi görünmesine neden olur.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954107"/>
          </a:xfrm>
          <a:prstGeom prst="rect">
            <a:avLst/>
          </a:prstGeom>
          <a:solidFill>
            <a:schemeClr val="accent4">
              <a:lumMod val="20000"/>
              <a:lumOff val="80000"/>
            </a:schemeClr>
          </a:solidFill>
        </p:spPr>
        <p:txBody>
          <a:bodyPr wrap="square" rtlCol="0">
            <a:spAutoFit/>
          </a:bodyPr>
          <a:lstStyle/>
          <a:p>
            <a:pPr marL="514350" indent="-514350" algn="ctr">
              <a:buAutoNum type="arabicPeriod"/>
            </a:pPr>
            <a:r>
              <a:rPr lang="tr-TR" sz="2800" dirty="0">
                <a:solidFill>
                  <a:srgbClr val="C00000"/>
                </a:solidFill>
                <a:latin typeface="Arial Black" pitchFamily="34" charset="0"/>
              </a:rPr>
              <a:t>Karşılaştırmalı Mali Tablolar Analizi </a:t>
            </a:r>
          </a:p>
          <a:p>
            <a:pPr marL="514350" indent="-514350" algn="ctr"/>
            <a:r>
              <a:rPr lang="tr-TR" sz="2800" dirty="0">
                <a:solidFill>
                  <a:srgbClr val="C00000"/>
                </a:solidFill>
                <a:latin typeface="Arial Black" pitchFamily="34" charset="0"/>
              </a:rPr>
              <a:t>(Yatay Analiz)</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954107"/>
          </a:xfrm>
          <a:prstGeom prst="rect">
            <a:avLst/>
          </a:prstGeom>
          <a:solidFill>
            <a:schemeClr val="accent4">
              <a:lumMod val="20000"/>
              <a:lumOff val="80000"/>
            </a:schemeClr>
          </a:solidFill>
        </p:spPr>
        <p:txBody>
          <a:bodyPr wrap="square" rtlCol="0">
            <a:spAutoFit/>
          </a:bodyPr>
          <a:lstStyle/>
          <a:p>
            <a:pPr marL="514350" indent="-514350" algn="ctr">
              <a:buAutoNum type="arabicPeriod"/>
            </a:pPr>
            <a:r>
              <a:rPr lang="tr-TR" sz="2800" dirty="0">
                <a:solidFill>
                  <a:srgbClr val="C00000"/>
                </a:solidFill>
                <a:latin typeface="Arial Black" pitchFamily="34" charset="0"/>
              </a:rPr>
              <a:t>Karşılaştırmalı Mali Tablolar Analizi </a:t>
            </a:r>
          </a:p>
          <a:p>
            <a:pPr marL="514350" indent="-514350" algn="ctr"/>
            <a:r>
              <a:rPr lang="tr-TR" sz="2800" dirty="0">
                <a:solidFill>
                  <a:srgbClr val="C00000"/>
                </a:solidFill>
                <a:latin typeface="Arial Black" pitchFamily="34" charset="0"/>
              </a:rPr>
              <a:t>(Yatay Analiz)</a:t>
            </a:r>
          </a:p>
        </p:txBody>
      </p:sp>
      <p:pic>
        <p:nvPicPr>
          <p:cNvPr id="452610" name="Resim 1"/>
          <p:cNvPicPr>
            <a:picLocks noChangeAspect="1" noChangeArrowheads="1"/>
          </p:cNvPicPr>
          <p:nvPr/>
        </p:nvPicPr>
        <p:blipFill>
          <a:blip r:embed="rId3" cstate="print"/>
          <a:srcRect/>
          <a:stretch>
            <a:fillRect/>
          </a:stretch>
        </p:blipFill>
        <p:spPr bwMode="auto">
          <a:xfrm>
            <a:off x="179512" y="2636912"/>
            <a:ext cx="8964488" cy="3816424"/>
          </a:xfrm>
          <a:prstGeom prst="rect">
            <a:avLst/>
          </a:prstGeom>
          <a:noFill/>
          <a:ln w="9525">
            <a:noFill/>
            <a:miter lim="800000"/>
            <a:headEnd/>
            <a:tailEnd/>
          </a:ln>
        </p:spPr>
      </p:pic>
      <p:sp>
        <p:nvSpPr>
          <p:cNvPr id="7" name="6 Metin kutusu"/>
          <p:cNvSpPr txBox="1"/>
          <p:nvPr/>
        </p:nvSpPr>
        <p:spPr>
          <a:xfrm>
            <a:off x="0" y="1988840"/>
            <a:ext cx="9144000" cy="461665"/>
          </a:xfrm>
          <a:prstGeom prst="rect">
            <a:avLst/>
          </a:prstGeom>
          <a:solidFill>
            <a:srgbClr val="FFFF00"/>
          </a:solidFill>
        </p:spPr>
        <p:txBody>
          <a:bodyPr wrap="square" rtlCol="0">
            <a:spAutoFit/>
          </a:bodyPr>
          <a:lstStyle/>
          <a:p>
            <a:pPr algn="ctr"/>
            <a:r>
              <a:rPr lang="tr-TR" sz="2400" b="1" u="sng" dirty="0">
                <a:solidFill>
                  <a:srgbClr val="FF0000"/>
                </a:solidFill>
              </a:rPr>
              <a:t>Örnek 1: </a:t>
            </a:r>
            <a:r>
              <a:rPr lang="tr-TR" sz="2300" b="1" dirty="0">
                <a:solidFill>
                  <a:srgbClr val="7030A0"/>
                </a:solidFill>
              </a:rPr>
              <a:t>Karşılaştırmalı Bilanço ve Değişimlerin Hesaplanması</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954107"/>
          </a:xfrm>
          <a:prstGeom prst="rect">
            <a:avLst/>
          </a:prstGeom>
          <a:solidFill>
            <a:schemeClr val="accent4">
              <a:lumMod val="20000"/>
              <a:lumOff val="80000"/>
            </a:schemeClr>
          </a:solidFill>
        </p:spPr>
        <p:txBody>
          <a:bodyPr wrap="square" rtlCol="0">
            <a:spAutoFit/>
          </a:bodyPr>
          <a:lstStyle/>
          <a:p>
            <a:pPr marL="514350" indent="-514350" algn="ctr">
              <a:buAutoNum type="arabicPeriod"/>
            </a:pPr>
            <a:r>
              <a:rPr lang="tr-TR" sz="2800" dirty="0">
                <a:solidFill>
                  <a:srgbClr val="C00000"/>
                </a:solidFill>
                <a:latin typeface="Arial Black" pitchFamily="34" charset="0"/>
              </a:rPr>
              <a:t>Karşılaştırmalı Mali Tablolar Analizi </a:t>
            </a:r>
          </a:p>
          <a:p>
            <a:pPr marL="514350" indent="-514350" algn="ctr"/>
            <a:r>
              <a:rPr lang="tr-TR" sz="2800" dirty="0">
                <a:solidFill>
                  <a:srgbClr val="C00000"/>
                </a:solidFill>
                <a:latin typeface="Arial Black" pitchFamily="34" charset="0"/>
              </a:rPr>
              <a:t>(Yatay Analiz)</a:t>
            </a:r>
          </a:p>
        </p:txBody>
      </p:sp>
      <p:pic>
        <p:nvPicPr>
          <p:cNvPr id="453634" name="Resim 1"/>
          <p:cNvPicPr>
            <a:picLocks noChangeAspect="1" noChangeArrowheads="1"/>
          </p:cNvPicPr>
          <p:nvPr/>
        </p:nvPicPr>
        <p:blipFill>
          <a:blip r:embed="rId3" cstate="print"/>
          <a:srcRect/>
          <a:stretch>
            <a:fillRect/>
          </a:stretch>
        </p:blipFill>
        <p:spPr bwMode="auto">
          <a:xfrm>
            <a:off x="251520" y="2573610"/>
            <a:ext cx="8676456" cy="3879726"/>
          </a:xfrm>
          <a:prstGeom prst="rect">
            <a:avLst/>
          </a:prstGeom>
          <a:noFill/>
          <a:ln w="9525">
            <a:noFill/>
            <a:miter lim="800000"/>
            <a:headEnd/>
            <a:tailEnd/>
          </a:ln>
        </p:spPr>
      </p:pic>
      <p:sp>
        <p:nvSpPr>
          <p:cNvPr id="9" name="8 Metin kutusu"/>
          <p:cNvSpPr txBox="1"/>
          <p:nvPr/>
        </p:nvSpPr>
        <p:spPr>
          <a:xfrm>
            <a:off x="0" y="1988840"/>
            <a:ext cx="9144000" cy="461665"/>
          </a:xfrm>
          <a:prstGeom prst="rect">
            <a:avLst/>
          </a:prstGeom>
          <a:solidFill>
            <a:srgbClr val="FFFF00"/>
          </a:solidFill>
        </p:spPr>
        <p:txBody>
          <a:bodyPr wrap="square" rtlCol="0">
            <a:spAutoFit/>
          </a:bodyPr>
          <a:lstStyle/>
          <a:p>
            <a:pPr algn="ctr"/>
            <a:r>
              <a:rPr lang="tr-TR" sz="2400" b="1" u="sng" dirty="0">
                <a:solidFill>
                  <a:srgbClr val="FF0000"/>
                </a:solidFill>
              </a:rPr>
              <a:t>Örnek 1: </a:t>
            </a:r>
            <a:r>
              <a:rPr lang="tr-TR" sz="2300" b="1" dirty="0">
                <a:solidFill>
                  <a:srgbClr val="7030A0"/>
                </a:solidFill>
              </a:rPr>
              <a:t>Karşılaştırmalı Bilanço ve Değişimlerin Hesaplanması</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954107"/>
          </a:xfrm>
          <a:prstGeom prst="rect">
            <a:avLst/>
          </a:prstGeom>
          <a:solidFill>
            <a:schemeClr val="accent4">
              <a:lumMod val="20000"/>
              <a:lumOff val="80000"/>
            </a:schemeClr>
          </a:solidFill>
        </p:spPr>
        <p:txBody>
          <a:bodyPr wrap="square" rtlCol="0">
            <a:spAutoFit/>
          </a:bodyPr>
          <a:lstStyle/>
          <a:p>
            <a:pPr marL="514350" indent="-514350" algn="ctr"/>
            <a:r>
              <a:rPr lang="tr-TR" sz="2800" dirty="0">
                <a:solidFill>
                  <a:srgbClr val="C00000"/>
                </a:solidFill>
                <a:latin typeface="Arial Black" pitchFamily="34" charset="0"/>
              </a:rPr>
              <a:t>2. Eğilim Yüzdeleri Analizi </a:t>
            </a:r>
          </a:p>
          <a:p>
            <a:pPr marL="514350" indent="-514350" algn="ctr"/>
            <a:r>
              <a:rPr lang="tr-TR" sz="2800" dirty="0">
                <a:solidFill>
                  <a:srgbClr val="C00000"/>
                </a:solidFill>
                <a:latin typeface="Arial Black" pitchFamily="34" charset="0"/>
              </a:rPr>
              <a:t>(Trend Analizi)</a:t>
            </a:r>
          </a:p>
        </p:txBody>
      </p:sp>
      <p:sp>
        <p:nvSpPr>
          <p:cNvPr id="455681" name="Rectangle 1"/>
          <p:cNvSpPr>
            <a:spLocks noChangeArrowheads="1"/>
          </p:cNvSpPr>
          <p:nvPr/>
        </p:nvSpPr>
        <p:spPr bwMode="auto">
          <a:xfrm>
            <a:off x="144016" y="1980704"/>
            <a:ext cx="889248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100" dirty="0"/>
              <a:t>Eğilim yüzdeleri (trend) analizi ile işletmenin gösterdiği gelişmeler yıllar itibarıyla görülür. Bu analize </a:t>
            </a:r>
            <a:r>
              <a:rPr lang="tr-TR" sz="2100" b="1" dirty="0">
                <a:solidFill>
                  <a:srgbClr val="FF0000"/>
                </a:solidFill>
              </a:rPr>
              <a:t>yatay yüzde analizi</a:t>
            </a:r>
            <a:r>
              <a:rPr lang="tr-TR" sz="2100" dirty="0">
                <a:solidFill>
                  <a:srgbClr val="FF0000"/>
                </a:solidFill>
              </a:rPr>
              <a:t> </a:t>
            </a:r>
            <a:r>
              <a:rPr lang="tr-TR" sz="2100" dirty="0"/>
              <a:t>de denir.</a:t>
            </a:r>
          </a:p>
          <a:p>
            <a:pPr algn="just"/>
            <a:r>
              <a:rPr lang="tr-TR" sz="2100" dirty="0">
                <a:solidFill>
                  <a:srgbClr val="0070C0"/>
                </a:solidFill>
              </a:rPr>
              <a:t>Bu yöntemde, birbirini izleyen dönemlere ait mali tablolarda yer alan kalemlerin </a:t>
            </a:r>
            <a:r>
              <a:rPr lang="tr-TR" sz="2100" b="1" dirty="0">
                <a:solidFill>
                  <a:srgbClr val="0070C0"/>
                </a:solidFill>
              </a:rPr>
              <a:t>temel (baz) alınan mali tablo kalemlerine </a:t>
            </a:r>
            <a:r>
              <a:rPr lang="tr-TR" sz="2100" dirty="0">
                <a:solidFill>
                  <a:srgbClr val="0070C0"/>
                </a:solidFill>
              </a:rPr>
              <a:t>göre gösterdiği artış ve azalışlar yüzde olarak hesaplanır. Bu şekilde işletmenin mali tablolarda yer alan her bir kalemin temel kabul edilen yıla göre yüzde olarak gelişme trendi bulunur. </a:t>
            </a:r>
          </a:p>
          <a:p>
            <a:pPr algn="just"/>
            <a:r>
              <a:rPr lang="tr-TR" sz="2100" dirty="0">
                <a:solidFill>
                  <a:srgbClr val="FF0000"/>
                </a:solidFill>
                <a:effectLst>
                  <a:outerShdw blurRad="38100" dist="38100" dir="2700000" algn="tl">
                    <a:srgbClr val="000000">
                      <a:alpha val="43137"/>
                    </a:srgbClr>
                  </a:outerShdw>
                </a:effectLst>
              </a:rPr>
              <a:t>Temel (baz) yıl olarak mali tablo serisinin ilk yılı kabul edilir.  </a:t>
            </a:r>
            <a:r>
              <a:rPr lang="tr-TR" sz="2100" dirty="0"/>
              <a:t>Seçilen bu yılın her bakımdan işletme faaliyetlerini yansıtacak normal bir yıl olmasına dikkat edilmelidir.</a:t>
            </a:r>
          </a:p>
          <a:p>
            <a:pPr algn="just"/>
            <a:r>
              <a:rPr lang="tr-TR" sz="2100" dirty="0"/>
              <a:t>Eğilim yüzdeleri hesaplanacak dönemin analizinden beklenen yararın sağlanabilmesi için </a:t>
            </a:r>
            <a:r>
              <a:rPr lang="tr-TR" sz="2100" u="sng" dirty="0"/>
              <a:t>mümkün olduğu kadar uzun bir süreyi kapsaması </a:t>
            </a:r>
            <a:r>
              <a:rPr lang="tr-TR" sz="2100" dirty="0"/>
              <a:t>gerekir. Sadece birkaç yıldaki eğilime bakarak sağlıklı karar vermek mümkün değildir.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954107"/>
          </a:xfrm>
          <a:prstGeom prst="rect">
            <a:avLst/>
          </a:prstGeom>
          <a:solidFill>
            <a:schemeClr val="accent4">
              <a:lumMod val="20000"/>
              <a:lumOff val="80000"/>
            </a:schemeClr>
          </a:solidFill>
        </p:spPr>
        <p:txBody>
          <a:bodyPr wrap="square" rtlCol="0">
            <a:spAutoFit/>
          </a:bodyPr>
          <a:lstStyle/>
          <a:p>
            <a:pPr marL="514350" indent="-514350" algn="ctr"/>
            <a:r>
              <a:rPr lang="tr-TR" sz="2800" dirty="0">
                <a:solidFill>
                  <a:srgbClr val="C00000"/>
                </a:solidFill>
                <a:latin typeface="Arial Black" pitchFamily="34" charset="0"/>
              </a:rPr>
              <a:t>2. Eğilim Yüzdeleri Analizi </a:t>
            </a:r>
          </a:p>
          <a:p>
            <a:pPr marL="514350" indent="-514350" algn="ctr"/>
            <a:r>
              <a:rPr lang="tr-TR" sz="2800" dirty="0">
                <a:solidFill>
                  <a:srgbClr val="C00000"/>
                </a:solidFill>
                <a:latin typeface="Arial Black" pitchFamily="34" charset="0"/>
              </a:rPr>
              <a:t>(Trend Analizi)</a:t>
            </a:r>
          </a:p>
        </p:txBody>
      </p:sp>
      <p:sp>
        <p:nvSpPr>
          <p:cNvPr id="455681" name="Rectangle 1"/>
          <p:cNvSpPr>
            <a:spLocks noChangeArrowheads="1"/>
          </p:cNvSpPr>
          <p:nvPr/>
        </p:nvSpPr>
        <p:spPr bwMode="auto">
          <a:xfrm>
            <a:off x="144016" y="2180759"/>
            <a:ext cx="8892480"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3200" b="1" dirty="0">
                <a:solidFill>
                  <a:srgbClr val="0070C0"/>
                </a:solidFill>
              </a:rPr>
              <a:t>Eğilim Yüzdelerinin Hesaplanması</a:t>
            </a:r>
          </a:p>
          <a:p>
            <a:pPr algn="just"/>
            <a:endParaRPr lang="tr-TR" sz="1000" dirty="0">
              <a:solidFill>
                <a:srgbClr val="0070C0"/>
              </a:solidFill>
            </a:endParaRPr>
          </a:p>
          <a:p>
            <a:pPr algn="just"/>
            <a:r>
              <a:rPr lang="tr-TR" sz="2400" dirty="0"/>
              <a:t>Eğilim yüzdelerinin hesaplanmasında iki yöntem kullanılır;</a:t>
            </a:r>
          </a:p>
          <a:p>
            <a:pPr algn="just"/>
            <a:endParaRPr lang="tr-TR" sz="1000" dirty="0"/>
          </a:p>
          <a:p>
            <a:pPr algn="just"/>
            <a:r>
              <a:rPr lang="tr-TR" sz="2400" b="1" dirty="0">
                <a:solidFill>
                  <a:srgbClr val="FF0000"/>
                </a:solidFill>
              </a:rPr>
              <a:t>1. Baz Yıl Yöntemi</a:t>
            </a:r>
            <a:r>
              <a:rPr lang="tr-TR" sz="2400" dirty="0">
                <a:solidFill>
                  <a:srgbClr val="FF0000"/>
                </a:solidFill>
              </a:rPr>
              <a:t>: </a:t>
            </a:r>
            <a:r>
              <a:rPr lang="tr-TR" sz="2400" dirty="0"/>
              <a:t>Eğilim yüzdeleri hesaplanmasında; Baz Yıl Yöntemi benimsenirse genel ekonomi ve işletme bakımından normal tamamlanmış bir yıla ait mali tablolar baz olarak alınır ve bu yılın bütün rakamları</a:t>
            </a:r>
            <a:r>
              <a:rPr lang="tr-TR" sz="2400" b="1" dirty="0"/>
              <a:t> 100 </a:t>
            </a:r>
            <a:r>
              <a:rPr lang="tr-TR" sz="2400" dirty="0"/>
              <a:t>kabul edilir. Diğer yıl kalemlerindeki değişmeler baz yıla göre hesaplanır. </a:t>
            </a:r>
          </a:p>
          <a:p>
            <a:pPr algn="just"/>
            <a:r>
              <a:rPr lang="tr-TR" sz="2400" b="1" dirty="0">
                <a:solidFill>
                  <a:srgbClr val="FF0000"/>
                </a:solidFill>
              </a:rPr>
              <a:t>2. Bir Önceki Yıla Göre Trend Hesaplanması:</a:t>
            </a:r>
            <a:r>
              <a:rPr lang="tr-TR" sz="2400" dirty="0">
                <a:solidFill>
                  <a:srgbClr val="FF0000"/>
                </a:solidFill>
              </a:rPr>
              <a:t> </a:t>
            </a:r>
            <a:r>
              <a:rPr lang="tr-TR" sz="2400" dirty="0"/>
              <a:t>Bu yöntemde her zaman bir önceki yıl rakamları </a:t>
            </a:r>
            <a:r>
              <a:rPr lang="tr-TR" sz="2400" b="1" dirty="0"/>
              <a:t>100</a:t>
            </a:r>
            <a:r>
              <a:rPr lang="tr-TR" sz="2400" dirty="0"/>
              <a:t> kabul edilerek izleyen yılın büyüklüğü hesaplanır.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861774"/>
          </a:xfrm>
          <a:prstGeom prst="rect">
            <a:avLst/>
          </a:prstGeom>
          <a:solidFill>
            <a:schemeClr val="accent4">
              <a:lumMod val="20000"/>
              <a:lumOff val="80000"/>
            </a:schemeClr>
          </a:solidFill>
        </p:spPr>
        <p:txBody>
          <a:bodyPr wrap="square" rtlCol="0">
            <a:spAutoFit/>
          </a:bodyPr>
          <a:lstStyle/>
          <a:p>
            <a:pPr marL="514350" indent="-514350" algn="ctr"/>
            <a:r>
              <a:rPr lang="tr-TR" sz="2500" dirty="0">
                <a:solidFill>
                  <a:srgbClr val="C00000"/>
                </a:solidFill>
                <a:latin typeface="Arial Black" pitchFamily="34" charset="0"/>
              </a:rPr>
              <a:t>2. Eğilim Yüzdeleri Analizi </a:t>
            </a:r>
          </a:p>
          <a:p>
            <a:pPr marL="514350" indent="-514350" algn="ctr"/>
            <a:r>
              <a:rPr lang="tr-TR" sz="2500" dirty="0">
                <a:solidFill>
                  <a:srgbClr val="C00000"/>
                </a:solidFill>
                <a:latin typeface="Arial Black" pitchFamily="34" charset="0"/>
              </a:rPr>
              <a:t>(Trend Analizi)</a:t>
            </a:r>
          </a:p>
        </p:txBody>
      </p:sp>
      <p:sp>
        <p:nvSpPr>
          <p:cNvPr id="6" name="5 Metin kutusu"/>
          <p:cNvSpPr txBox="1"/>
          <p:nvPr/>
        </p:nvSpPr>
        <p:spPr>
          <a:xfrm>
            <a:off x="0" y="1772816"/>
            <a:ext cx="9144000" cy="461665"/>
          </a:xfrm>
          <a:prstGeom prst="rect">
            <a:avLst/>
          </a:prstGeom>
          <a:solidFill>
            <a:srgbClr val="FFFF00"/>
          </a:solidFill>
        </p:spPr>
        <p:txBody>
          <a:bodyPr wrap="square" rtlCol="0">
            <a:spAutoFit/>
          </a:bodyPr>
          <a:lstStyle/>
          <a:p>
            <a:r>
              <a:rPr lang="tr-TR" sz="2400" b="1" u="sng" dirty="0">
                <a:solidFill>
                  <a:srgbClr val="FF0000"/>
                </a:solidFill>
              </a:rPr>
              <a:t>Örnek 1:</a:t>
            </a:r>
            <a:r>
              <a:rPr lang="tr-TR" sz="2400" b="1" dirty="0">
                <a:solidFill>
                  <a:srgbClr val="FF0000"/>
                </a:solidFill>
              </a:rPr>
              <a:t> </a:t>
            </a:r>
            <a:r>
              <a:rPr lang="tr-TR" sz="2400" b="1" dirty="0">
                <a:solidFill>
                  <a:srgbClr val="7030A0"/>
                </a:solidFill>
              </a:rPr>
              <a:t>Trend Analizi (Bilanço) – Trendlerin Hesaplanması</a:t>
            </a:r>
          </a:p>
        </p:txBody>
      </p:sp>
      <p:pic>
        <p:nvPicPr>
          <p:cNvPr id="492546" name="Resim 1"/>
          <p:cNvPicPr>
            <a:picLocks noChangeAspect="1" noChangeArrowheads="1"/>
          </p:cNvPicPr>
          <p:nvPr/>
        </p:nvPicPr>
        <p:blipFill>
          <a:blip r:embed="rId3" cstate="print"/>
          <a:srcRect/>
          <a:stretch>
            <a:fillRect/>
          </a:stretch>
        </p:blipFill>
        <p:spPr bwMode="auto">
          <a:xfrm>
            <a:off x="251520" y="2420888"/>
            <a:ext cx="8568952" cy="403244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274638"/>
            <a:ext cx="9144000" cy="994122"/>
          </a:xfrm>
          <a:solidFill>
            <a:schemeClr val="accent6">
              <a:lumMod val="40000"/>
              <a:lumOff val="60000"/>
            </a:schemeClr>
          </a:solidFill>
        </p:spPr>
        <p:txBody>
          <a:bodyPr>
            <a:normAutofit/>
          </a:bodyPr>
          <a:lstStyle/>
          <a:p>
            <a:r>
              <a:rPr lang="tr-TR" sz="5400" b="1" dirty="0">
                <a:solidFill>
                  <a:srgbClr val="C00000"/>
                </a:solidFill>
              </a:rPr>
              <a:t>EK Mali Tablolar</a:t>
            </a:r>
          </a:p>
        </p:txBody>
      </p:sp>
      <p:sp>
        <p:nvSpPr>
          <p:cNvPr id="363524" name="Rectangle 4"/>
          <p:cNvSpPr>
            <a:spLocks noChangeArrowheads="1"/>
          </p:cNvSpPr>
          <p:nvPr/>
        </p:nvSpPr>
        <p:spPr bwMode="auto">
          <a:xfrm>
            <a:off x="107504" y="2287429"/>
            <a:ext cx="8964488" cy="40811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20000"/>
              </a:lnSpc>
            </a:pPr>
            <a:r>
              <a:rPr lang="tr-TR" sz="2700" dirty="0">
                <a:solidFill>
                  <a:srgbClr val="FF0000"/>
                </a:solidFill>
                <a:effectLst>
                  <a:outerShdw blurRad="38100" dist="38100" dir="2700000" algn="tl">
                    <a:srgbClr val="000000">
                      <a:alpha val="43137"/>
                    </a:srgbClr>
                  </a:outerShdw>
                </a:effectLst>
              </a:rPr>
              <a:t>Satışların Maliyeti Tablosu işletmelerin dönem içindeki stok hareketlerini, üretim maliyetlerini, satılan mamul maliyetlerini, satılan hizmet maliyetlerini gösterir. </a:t>
            </a:r>
            <a:r>
              <a:rPr lang="tr-TR" sz="2700" dirty="0"/>
              <a:t>Bilindiği gibi gelir tablosunda satışların maliyeti bölümü bulunmaktadır. Buradaki satışların maliyeti ayrı bir tablo şeklinde düzenlenerek ve hesaplanarak gelir tablosuna ek olarak konulmaktadır. Yani </a:t>
            </a:r>
            <a:r>
              <a:rPr lang="tr-TR" sz="2700" b="1" dirty="0">
                <a:effectLst>
                  <a:outerShdw blurRad="38100" dist="38100" dir="2700000" algn="tl">
                    <a:srgbClr val="000000">
                      <a:alpha val="43137"/>
                    </a:srgbClr>
                  </a:outerShdw>
                </a:effectLst>
              </a:rPr>
              <a:t>Gelir Tablosunun bir ekini </a:t>
            </a:r>
            <a:r>
              <a:rPr lang="tr-TR" sz="2700" dirty="0"/>
              <a:t>oluşturmaktadır.</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1321604"/>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1. SATIŞLARIN MALİYETİ TABLOSU</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3. Dikey Yüzdeler Analizi </a:t>
            </a:r>
          </a:p>
        </p:txBody>
      </p:sp>
      <p:sp>
        <p:nvSpPr>
          <p:cNvPr id="455681" name="Rectangle 1"/>
          <p:cNvSpPr>
            <a:spLocks noChangeArrowheads="1"/>
          </p:cNvSpPr>
          <p:nvPr/>
        </p:nvSpPr>
        <p:spPr bwMode="auto">
          <a:xfrm>
            <a:off x="144016" y="1556792"/>
            <a:ext cx="8892480" cy="54168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400" dirty="0"/>
              <a:t>Dikey yüzde analizi ile mali tablolarda bulunan </a:t>
            </a:r>
            <a:r>
              <a:rPr lang="tr-TR" sz="2400" b="1" dirty="0">
                <a:solidFill>
                  <a:srgbClr val="FF0000"/>
                </a:solidFill>
              </a:rPr>
              <a:t>bir kalemin toplam veya grup içindeki oransal</a:t>
            </a:r>
            <a:r>
              <a:rPr lang="tr-TR" sz="2400" b="1" i="1" dirty="0">
                <a:solidFill>
                  <a:srgbClr val="FF0000"/>
                </a:solidFill>
              </a:rPr>
              <a:t> </a:t>
            </a:r>
            <a:r>
              <a:rPr lang="tr-TR" sz="2400" b="1" dirty="0">
                <a:solidFill>
                  <a:srgbClr val="FF0000"/>
                </a:solidFill>
              </a:rPr>
              <a:t>büyüklüğü </a:t>
            </a:r>
            <a:r>
              <a:rPr lang="tr-TR" sz="2400" dirty="0"/>
              <a:t>irdelenir. </a:t>
            </a:r>
          </a:p>
          <a:p>
            <a:pPr algn="just"/>
            <a:r>
              <a:rPr lang="tr-TR" sz="2400" b="1" dirty="0">
                <a:solidFill>
                  <a:srgbClr val="0070C0"/>
                </a:solidFill>
              </a:rPr>
              <a:t>Bu yöntemle her bir mali tablo kaleminin bulunduğu grup toplamı içinde yüzde payı ile mali tablo toplamı içindeki payı hesaplanır</a:t>
            </a:r>
            <a:r>
              <a:rPr lang="tr-TR" sz="2400" dirty="0"/>
              <a:t>. </a:t>
            </a:r>
          </a:p>
          <a:p>
            <a:pPr algn="just"/>
            <a:r>
              <a:rPr lang="tr-TR" sz="2400" dirty="0"/>
              <a:t>Dikey yüzdeler yöntemine göre düzenlenmiş mali tablolar, farklı büyüklükteki işletmeler arası karşılaştırma için ortak baz oluşturur. </a:t>
            </a:r>
            <a:r>
              <a:rPr lang="tr-TR" sz="2400" u="sng" dirty="0"/>
              <a:t>Böylece işletmenin mali tabloları rakip işletmelerin mali tabloları ile karşılaştırılabilir.</a:t>
            </a:r>
          </a:p>
          <a:p>
            <a:pPr algn="just"/>
            <a:endParaRPr lang="tr-TR" sz="1000" dirty="0"/>
          </a:p>
          <a:p>
            <a:pPr algn="just"/>
            <a:r>
              <a:rPr lang="tr-TR" sz="2400" dirty="0"/>
              <a:t>Bu yöntemde, tek bir döneme ait mali tablolar analiz edilebileceği gibi birden fazla dönemin mali tabloları da analiz edilebilir. Bu nedenle bu yöntem hem statik hem de dinamik bir analiz yöntemi niteliği taşır.</a:t>
            </a:r>
          </a:p>
          <a:p>
            <a:pPr algn="just"/>
            <a:endParaRPr lang="tr-T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3. Dikey Yüzdeler Analizi </a:t>
            </a:r>
          </a:p>
        </p:txBody>
      </p:sp>
      <p:sp>
        <p:nvSpPr>
          <p:cNvPr id="455681" name="Rectangle 1"/>
          <p:cNvSpPr>
            <a:spLocks noChangeArrowheads="1"/>
          </p:cNvSpPr>
          <p:nvPr/>
        </p:nvSpPr>
        <p:spPr bwMode="auto">
          <a:xfrm>
            <a:off x="107504" y="1679024"/>
            <a:ext cx="8892480" cy="52783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tr-TR" sz="2800" dirty="0"/>
              <a:t>Dikey Yüzdeler Analizi Yönteminde, </a:t>
            </a:r>
            <a:r>
              <a:rPr lang="tr-TR" sz="2800" dirty="0">
                <a:solidFill>
                  <a:srgbClr val="0070C0"/>
                </a:solidFill>
              </a:rPr>
              <a:t>her tablo kalemi yüzde ile ifade edildiğinden tabloların anlatılması ve anlaşılması daha kolay hale gelir. </a:t>
            </a:r>
            <a:r>
              <a:rPr lang="tr-TR" sz="2800" dirty="0"/>
              <a:t>Çünkü mutlak rakamların okunması ve karşılaştırılması zordur. </a:t>
            </a:r>
          </a:p>
          <a:p>
            <a:pPr algn="just">
              <a:lnSpc>
                <a:spcPct val="150000"/>
              </a:lnSpc>
            </a:pPr>
            <a:endParaRPr lang="tr-TR" sz="1000" dirty="0"/>
          </a:p>
          <a:p>
            <a:pPr algn="just">
              <a:lnSpc>
                <a:spcPct val="150000"/>
              </a:lnSpc>
            </a:pPr>
            <a:r>
              <a:rPr lang="tr-TR" sz="2800" dirty="0"/>
              <a:t>Farklı işletmelerde aynı mutlak rakama sahip bir tablo kaleminin toplam içindeki payı değişik ise anlamı da değişecektir.  </a:t>
            </a:r>
          </a:p>
          <a:p>
            <a:pPr algn="just"/>
            <a:endParaRPr lang="tr-TR"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3. Dikey Yüzdeler Analizi </a:t>
            </a:r>
          </a:p>
        </p:txBody>
      </p:sp>
      <p:sp>
        <p:nvSpPr>
          <p:cNvPr id="455681" name="Rectangle 1"/>
          <p:cNvSpPr>
            <a:spLocks noChangeArrowheads="1"/>
          </p:cNvSpPr>
          <p:nvPr/>
        </p:nvSpPr>
        <p:spPr bwMode="auto">
          <a:xfrm>
            <a:off x="107504" y="1620525"/>
            <a:ext cx="8892480" cy="52783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tr-TR" sz="2800" dirty="0">
                <a:solidFill>
                  <a:srgbClr val="0070C0"/>
                </a:solidFill>
              </a:rPr>
              <a:t>Bilanço</a:t>
            </a:r>
            <a:r>
              <a:rPr lang="tr-TR" sz="2800" dirty="0"/>
              <a:t> kalemlerin yüzdelerle ifade edilirken,</a:t>
            </a:r>
            <a:r>
              <a:rPr lang="tr-TR" sz="2800" dirty="0">
                <a:solidFill>
                  <a:srgbClr val="FF0000"/>
                </a:solidFill>
              </a:rPr>
              <a:t> aktif ve pasif toplamları 100 kabul edilir</a:t>
            </a:r>
            <a:r>
              <a:rPr lang="tr-TR" sz="2800" dirty="0"/>
              <a:t>, her aktif veya pasif kalemin toplam rakama oranlanması   ile yüzde bulunur. </a:t>
            </a:r>
          </a:p>
          <a:p>
            <a:pPr algn="just">
              <a:lnSpc>
                <a:spcPct val="150000"/>
              </a:lnSpc>
            </a:pPr>
            <a:endParaRPr lang="tr-TR" sz="1000" dirty="0"/>
          </a:p>
          <a:p>
            <a:pPr algn="just">
              <a:lnSpc>
                <a:spcPct val="150000"/>
              </a:lnSpc>
            </a:pPr>
            <a:r>
              <a:rPr lang="tr-TR" sz="2800" dirty="0">
                <a:solidFill>
                  <a:srgbClr val="0070C0"/>
                </a:solidFill>
              </a:rPr>
              <a:t>Gelir tablosu </a:t>
            </a:r>
            <a:r>
              <a:rPr lang="tr-TR" sz="2800" dirty="0"/>
              <a:t>kalemlerinin yüzdelerle ifade edilmesi için </a:t>
            </a:r>
            <a:r>
              <a:rPr lang="tr-TR" sz="2800" dirty="0">
                <a:solidFill>
                  <a:srgbClr val="FF0000"/>
                </a:solidFill>
              </a:rPr>
              <a:t>Net Satışlar 100 kabul edilir, </a:t>
            </a:r>
            <a:r>
              <a:rPr lang="tr-TR" sz="2800" dirty="0"/>
              <a:t>diğer gelir tablosu kalemleri buna oranlanır.</a:t>
            </a:r>
          </a:p>
          <a:p>
            <a:pPr algn="just"/>
            <a:endParaRPr lang="tr-TR"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8532440" y="6623166"/>
            <a:ext cx="555998" cy="19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3. Dikey Yüzdeler Analizi </a:t>
            </a:r>
          </a:p>
        </p:txBody>
      </p:sp>
      <p:sp>
        <p:nvSpPr>
          <p:cNvPr id="6" name="5 Metin kutusu"/>
          <p:cNvSpPr txBox="1"/>
          <p:nvPr/>
        </p:nvSpPr>
        <p:spPr>
          <a:xfrm>
            <a:off x="0" y="1556792"/>
            <a:ext cx="9144000" cy="461665"/>
          </a:xfrm>
          <a:prstGeom prst="rect">
            <a:avLst/>
          </a:prstGeom>
          <a:solidFill>
            <a:srgbClr val="FFFF00"/>
          </a:solidFill>
        </p:spPr>
        <p:txBody>
          <a:bodyPr wrap="square" rtlCol="0">
            <a:spAutoFit/>
          </a:bodyPr>
          <a:lstStyle/>
          <a:p>
            <a:r>
              <a:rPr lang="tr-TR" sz="2400" b="1" u="sng" dirty="0">
                <a:solidFill>
                  <a:srgbClr val="FF0000"/>
                </a:solidFill>
              </a:rPr>
              <a:t>Örnek 1:</a:t>
            </a:r>
            <a:r>
              <a:rPr lang="tr-TR" sz="2400" b="1" dirty="0">
                <a:solidFill>
                  <a:srgbClr val="FF0000"/>
                </a:solidFill>
              </a:rPr>
              <a:t>     </a:t>
            </a:r>
            <a:r>
              <a:rPr lang="tr-TR" sz="2400" b="1" dirty="0">
                <a:solidFill>
                  <a:srgbClr val="7030A0"/>
                </a:solidFill>
              </a:rPr>
              <a:t>Dikey Yüzdeler Analizi - Bilanço</a:t>
            </a:r>
          </a:p>
        </p:txBody>
      </p:sp>
      <p:pic>
        <p:nvPicPr>
          <p:cNvPr id="494594" name="Resim 1"/>
          <p:cNvPicPr>
            <a:picLocks noChangeAspect="1" noChangeArrowheads="1"/>
          </p:cNvPicPr>
          <p:nvPr/>
        </p:nvPicPr>
        <p:blipFill>
          <a:blip r:embed="rId3" cstate="print"/>
          <a:srcRect/>
          <a:stretch>
            <a:fillRect/>
          </a:stretch>
        </p:blipFill>
        <p:spPr bwMode="auto">
          <a:xfrm>
            <a:off x="251520" y="2060848"/>
            <a:ext cx="8568952" cy="4536504"/>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1490002"/>
            <a:ext cx="889248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600" dirty="0">
                <a:solidFill>
                  <a:srgbClr val="0070C0"/>
                </a:solidFill>
              </a:rPr>
              <a:t>Aralarında ilişki bulunan kalemlerin birbirine oranlanması ile çıkan sonuçların yorumlandığı analiz türüdür.</a:t>
            </a:r>
          </a:p>
          <a:p>
            <a:pPr algn="just"/>
            <a:r>
              <a:rPr lang="tr-TR" sz="2600" dirty="0"/>
              <a:t>Oran analizi ile mali tablolarda yer alan tutarların nispi (oransal) ilişkileri incelenerek işletmenin mali durumu konusunda bilgi edinilir.</a:t>
            </a:r>
          </a:p>
          <a:p>
            <a:pPr algn="just"/>
            <a:r>
              <a:rPr lang="tr-TR" sz="2600" dirty="0"/>
              <a:t>Bu yöntemde </a:t>
            </a:r>
            <a:r>
              <a:rPr lang="tr-TR" sz="2600" u="sng" dirty="0"/>
              <a:t>anlamlı ilişki içinde bulunan kalemler seçilerek birbirleriyle oranlanır</a:t>
            </a:r>
            <a:r>
              <a:rPr lang="tr-TR" sz="2600" dirty="0"/>
              <a:t>, benzer işletme oranlarıyla veya genel standartlarla karşılaştırılarak işletmenin mali durumu yorumlanır.</a:t>
            </a:r>
          </a:p>
          <a:p>
            <a:pPr algn="just"/>
            <a:r>
              <a:rPr lang="tr-TR" sz="2600" dirty="0">
                <a:solidFill>
                  <a:srgbClr val="0070C0"/>
                </a:solidFill>
                <a:effectLst>
                  <a:outerShdw blurRad="38100" dist="38100" dir="2700000" algn="tl">
                    <a:srgbClr val="000000">
                      <a:alpha val="43137"/>
                    </a:srgbClr>
                  </a:outerShdw>
                </a:effectLst>
              </a:rPr>
              <a:t>Oran analizi, mali tablolarda yer alan iki kalem arasındaki ilişkinin matematiksel ifadesi olarak tanımlanabilir. Hesaplanan oranlar yüzde veya katı biçimde ifade edilir.</a:t>
            </a:r>
          </a:p>
          <a:p>
            <a:endParaRPr lang="tr-TR" sz="2800" dirty="0"/>
          </a:p>
          <a:p>
            <a:pPr algn="just"/>
            <a:endParaRPr lang="tr-TR"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1659280"/>
            <a:ext cx="8892480" cy="54168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dirty="0">
                <a:solidFill>
                  <a:srgbClr val="0070C0"/>
                </a:solidFill>
              </a:rPr>
              <a:t>Oran analizleri yoluyla işletmenin iktisadi ve mali yapısı, karlılığı, verimliliği, iktisadi varlıkların etkin kullanımı, likiditesi vb. konularda önemli ve anlamlı bilgiler elde edilir. </a:t>
            </a:r>
          </a:p>
          <a:p>
            <a:pPr algn="just"/>
            <a:endParaRPr lang="tr-TR" sz="1000" dirty="0"/>
          </a:p>
          <a:p>
            <a:pPr algn="just"/>
            <a:r>
              <a:rPr lang="tr-TR" sz="2800" dirty="0"/>
              <a:t>Mali tablo kalemleri arasındaki ilişkileri gösteren çok sayıda oran hesaplamak mümkündür. </a:t>
            </a:r>
            <a:r>
              <a:rPr lang="tr-TR" sz="2800" u="sng" dirty="0"/>
              <a:t>Hesaplanan oran sayısı ne olursa olsun, mali analizde kullanılacak oran sayısı yapılacak </a:t>
            </a:r>
            <a:r>
              <a:rPr lang="tr-TR" sz="2800" u="sng" dirty="0">
                <a:effectLst>
                  <a:outerShdw blurRad="38100" dist="38100" dir="2700000" algn="tl">
                    <a:srgbClr val="000000">
                      <a:alpha val="43137"/>
                    </a:srgbClr>
                  </a:outerShdw>
                </a:effectLst>
              </a:rPr>
              <a:t>mali analizin amacına göre değişir. </a:t>
            </a:r>
            <a:r>
              <a:rPr lang="tr-TR" sz="2800" dirty="0"/>
              <a:t>Örneğin kredi değerinin tespitinde kullanılacak oranlarla, karlılık durumunun değerlemesinde kullanılacak oranlar birbirinden farklıdır.</a:t>
            </a:r>
          </a:p>
          <a:p>
            <a:pPr algn="just"/>
            <a:endParaRPr lang="tr-TR"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908720"/>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1742619"/>
            <a:ext cx="889248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3200" b="1" dirty="0">
                <a:solidFill>
                  <a:srgbClr val="FFC000"/>
                </a:solidFill>
              </a:rPr>
              <a:t>Oranların Sınıflandırılması</a:t>
            </a:r>
            <a:endParaRPr lang="tr-TR" sz="3200" dirty="0">
              <a:solidFill>
                <a:srgbClr val="FFC000"/>
              </a:solidFill>
            </a:endParaRPr>
          </a:p>
          <a:p>
            <a:r>
              <a:rPr lang="tr-TR" sz="2800" dirty="0"/>
              <a:t>	</a:t>
            </a:r>
          </a:p>
          <a:p>
            <a:pPr lvl="1">
              <a:lnSpc>
                <a:spcPct val="120000"/>
              </a:lnSpc>
              <a:buFont typeface="Wingdings" pitchFamily="2" charset="2"/>
              <a:buChar char="v"/>
            </a:pPr>
            <a:r>
              <a:rPr lang="tr-TR" sz="2800" b="1" dirty="0"/>
              <a:t> Likidite Oranları</a:t>
            </a:r>
          </a:p>
          <a:p>
            <a:pPr lvl="1">
              <a:lnSpc>
                <a:spcPct val="120000"/>
              </a:lnSpc>
              <a:buFont typeface="Wingdings" pitchFamily="2" charset="2"/>
              <a:buChar char="v"/>
            </a:pPr>
            <a:r>
              <a:rPr lang="tr-TR" sz="2800" b="1" dirty="0"/>
              <a:t> Mali Yapı Oranları</a:t>
            </a:r>
          </a:p>
          <a:p>
            <a:pPr lvl="1">
              <a:lnSpc>
                <a:spcPct val="120000"/>
              </a:lnSpc>
              <a:buFont typeface="Wingdings" pitchFamily="2" charset="2"/>
              <a:buChar char="v"/>
            </a:pPr>
            <a:r>
              <a:rPr lang="tr-TR" sz="2800" b="1" dirty="0"/>
              <a:t> Varlık Kullanım Oranları</a:t>
            </a:r>
          </a:p>
          <a:p>
            <a:pPr lvl="1">
              <a:lnSpc>
                <a:spcPct val="120000"/>
              </a:lnSpc>
              <a:buFont typeface="Wingdings" pitchFamily="2" charset="2"/>
              <a:buChar char="v"/>
            </a:pPr>
            <a:r>
              <a:rPr lang="tr-TR" sz="2800" b="1" dirty="0"/>
              <a:t> Karlılık Oranları</a:t>
            </a:r>
          </a:p>
          <a:p>
            <a:pPr lvl="1">
              <a:lnSpc>
                <a:spcPct val="120000"/>
              </a:lnSpc>
              <a:buFont typeface="Wingdings" pitchFamily="2" charset="2"/>
              <a:buChar char="v"/>
            </a:pPr>
            <a:r>
              <a:rPr lang="tr-TR" sz="2800" b="1" dirty="0"/>
              <a:t> Borsa Performans Oranları</a:t>
            </a:r>
          </a:p>
          <a:p>
            <a:pPr algn="just"/>
            <a:endParaRPr lang="tr-TR"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2183517"/>
            <a:ext cx="8892480" cy="45397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400" b="1" dirty="0">
                <a:solidFill>
                  <a:schemeClr val="accent3">
                    <a:lumMod val="50000"/>
                  </a:schemeClr>
                </a:solidFill>
              </a:rPr>
              <a:t>Likidite oranları, işletmelerin </a:t>
            </a:r>
            <a:r>
              <a:rPr lang="tr-TR" sz="2400" b="1" u="sng" dirty="0">
                <a:solidFill>
                  <a:schemeClr val="accent3">
                    <a:lumMod val="50000"/>
                  </a:schemeClr>
                </a:solidFill>
              </a:rPr>
              <a:t>kısa vadeli borç ödeme gücünü </a:t>
            </a:r>
            <a:r>
              <a:rPr lang="tr-TR" sz="2400" b="1" dirty="0">
                <a:solidFill>
                  <a:schemeClr val="accent3">
                    <a:lumMod val="50000"/>
                  </a:schemeClr>
                </a:solidFill>
              </a:rPr>
              <a:t>ölçme veya diğer bir deyişle kısa vadeli borçlarını zamanında ödeyip ödeyemeyeceğinin tespitinde kullanılır.</a:t>
            </a:r>
          </a:p>
          <a:p>
            <a:pPr algn="just"/>
            <a:endParaRPr lang="tr-TR" sz="1000" dirty="0"/>
          </a:p>
          <a:p>
            <a:pPr algn="just"/>
            <a:r>
              <a:rPr lang="tr-TR" sz="2400" dirty="0"/>
              <a:t>Aynı zamanda likidite oranları işletmelerin net işletme sermayelerinin yeterli olup olmadığını tespit içinde bir ölçü olarak kullanılır.</a:t>
            </a:r>
          </a:p>
          <a:p>
            <a:pPr algn="just"/>
            <a:endParaRPr lang="tr-TR" sz="1000" dirty="0"/>
          </a:p>
          <a:p>
            <a:pPr algn="just"/>
            <a:r>
              <a:rPr lang="tr-TR" sz="2500" dirty="0"/>
              <a:t>Dönen Varlılarla, Kısa Vadeli Yabancı Kaynaklar arasındaki ilişkileri gösteren </a:t>
            </a:r>
            <a:r>
              <a:rPr lang="tr-TR" sz="2500" dirty="0">
                <a:solidFill>
                  <a:srgbClr val="FF0000"/>
                </a:solidFill>
                <a:effectLst>
                  <a:outerShdw blurRad="38100" dist="38100" dir="2700000" algn="tl">
                    <a:srgbClr val="000000">
                      <a:alpha val="43137"/>
                    </a:srgbClr>
                  </a:outerShdw>
                </a:effectLst>
              </a:rPr>
              <a:t>üç temel oran </a:t>
            </a:r>
            <a:r>
              <a:rPr lang="tr-TR" sz="2500" dirty="0"/>
              <a:t>vardır. Bunlar </a:t>
            </a:r>
          </a:p>
          <a:p>
            <a:pPr lvl="1" algn="just">
              <a:buFont typeface="Wingdings" pitchFamily="2" charset="2"/>
              <a:buChar char="Ø"/>
            </a:pPr>
            <a:r>
              <a:rPr lang="tr-TR" sz="2500" dirty="0">
                <a:solidFill>
                  <a:srgbClr val="FF0000"/>
                </a:solidFill>
              </a:rPr>
              <a:t> Cari Oran, </a:t>
            </a:r>
          </a:p>
          <a:p>
            <a:pPr lvl="1" algn="just">
              <a:buFont typeface="Wingdings" pitchFamily="2" charset="2"/>
              <a:buChar char="Ø"/>
            </a:pPr>
            <a:r>
              <a:rPr lang="tr-TR" sz="2500" dirty="0">
                <a:solidFill>
                  <a:srgbClr val="FF0000"/>
                </a:solidFill>
              </a:rPr>
              <a:t> Likidite Oranı (asit test oranı)  ve</a:t>
            </a:r>
          </a:p>
          <a:p>
            <a:pPr lvl="1" algn="just">
              <a:buFont typeface="Wingdings" pitchFamily="2" charset="2"/>
              <a:buChar char="Ø"/>
            </a:pPr>
            <a:r>
              <a:rPr lang="tr-TR" sz="2500" dirty="0">
                <a:solidFill>
                  <a:srgbClr val="FF0000"/>
                </a:solidFill>
              </a:rPr>
              <a:t> Nakit Orandır</a:t>
            </a:r>
            <a:r>
              <a:rPr lang="tr-TR" sz="2500" dirty="0"/>
              <a:t>.</a:t>
            </a:r>
            <a:endParaRPr lang="tr-TR" sz="2500" b="1" dirty="0"/>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1. Likidite Oranları</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1680244"/>
            <a:ext cx="8892480" cy="57184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3200" dirty="0"/>
              <a:t> </a:t>
            </a:r>
          </a:p>
          <a:p>
            <a:r>
              <a:rPr lang="tr-TR" sz="3200" dirty="0"/>
              <a:t>				</a:t>
            </a:r>
            <a:r>
              <a:rPr lang="tr-TR" sz="3200" b="1" dirty="0"/>
              <a:t>Dönen Varlıklar</a:t>
            </a:r>
            <a:endParaRPr lang="tr-TR" sz="3200" dirty="0"/>
          </a:p>
          <a:p>
            <a:r>
              <a:rPr lang="tr-TR" sz="3200" b="1" dirty="0">
                <a:solidFill>
                  <a:srgbClr val="FF0000"/>
                </a:solidFill>
              </a:rPr>
              <a:t>a) Cari Oran  =  </a:t>
            </a:r>
            <a:endParaRPr lang="tr-TR" sz="3200" dirty="0">
              <a:solidFill>
                <a:srgbClr val="FF0000"/>
              </a:solidFill>
            </a:endParaRPr>
          </a:p>
          <a:p>
            <a:r>
              <a:rPr lang="tr-TR" sz="3200" b="1" dirty="0"/>
              <a:t>			Kısa Vadeli Yabancı Kaynaklar</a:t>
            </a:r>
            <a:endParaRPr lang="tr-TR" sz="3200" dirty="0"/>
          </a:p>
          <a:p>
            <a:r>
              <a:rPr lang="tr-TR" sz="3200" dirty="0"/>
              <a:t> </a:t>
            </a:r>
          </a:p>
          <a:p>
            <a:pPr algn="just"/>
            <a:r>
              <a:rPr lang="tr-TR" sz="2400" dirty="0"/>
              <a:t>Dönen Varlıklar ile Kısa Vadeli Kaynaklar arasındaki ilişkiyi gösteren orandır. </a:t>
            </a:r>
            <a:r>
              <a:rPr lang="tr-TR" sz="2400" dirty="0">
                <a:effectLst>
                  <a:outerShdw blurRad="38100" dist="38100" dir="2700000" algn="tl">
                    <a:srgbClr val="000000">
                      <a:alpha val="43137"/>
                    </a:srgbClr>
                  </a:outerShdw>
                </a:effectLst>
              </a:rPr>
              <a:t>Kısa vadeli yabancı kaynakların ödenmesinde herhangi bir sıkıntıya düşülüp düşülmeyeceği konusunda bir fikir veren cari </a:t>
            </a:r>
            <a:r>
              <a:rPr lang="tr-TR" sz="2400" dirty="0" err="1">
                <a:effectLst>
                  <a:outerShdw blurRad="38100" dist="38100" dir="2700000" algn="tl">
                    <a:srgbClr val="000000">
                      <a:alpha val="43137"/>
                    </a:srgbClr>
                  </a:outerShdw>
                </a:effectLst>
              </a:rPr>
              <a:t>rasyo</a:t>
            </a:r>
            <a:r>
              <a:rPr lang="tr-TR" sz="2400" dirty="0">
                <a:effectLst>
                  <a:outerShdw blurRad="38100" dist="38100" dir="2700000" algn="tl">
                    <a:srgbClr val="000000">
                      <a:alpha val="43137"/>
                    </a:srgbClr>
                  </a:outerShdw>
                </a:effectLst>
              </a:rPr>
              <a:t>,</a:t>
            </a:r>
            <a:r>
              <a:rPr lang="tr-TR" sz="2400" dirty="0"/>
              <a:t> dönen varlıkların kısa vadeli borçlara oranlanması suretiyle bulunur ve en çok kullanılan </a:t>
            </a:r>
            <a:r>
              <a:rPr lang="tr-TR" sz="2400" dirty="0" err="1"/>
              <a:t>rasyoların</a:t>
            </a:r>
            <a:r>
              <a:rPr lang="tr-TR" sz="2400" dirty="0"/>
              <a:t> başında gelir.</a:t>
            </a:r>
          </a:p>
          <a:p>
            <a:pPr lvl="1">
              <a:lnSpc>
                <a:spcPct val="120000"/>
              </a:lnSpc>
              <a:buFont typeface="Wingdings" pitchFamily="2" charset="2"/>
              <a:buChar char="v"/>
            </a:pPr>
            <a:endParaRPr lang="tr-TR" sz="2800" b="1" dirty="0"/>
          </a:p>
          <a:p>
            <a:pPr algn="just"/>
            <a:endParaRPr lang="tr-TR" sz="2800" dirty="0"/>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1. Likidite Oranları</a:t>
            </a:r>
          </a:p>
        </p:txBody>
      </p:sp>
      <p:cxnSp>
        <p:nvCxnSpPr>
          <p:cNvPr id="9" name="8 Düz Bağlayıcı"/>
          <p:cNvCxnSpPr/>
          <p:nvPr/>
        </p:nvCxnSpPr>
        <p:spPr>
          <a:xfrm>
            <a:off x="3131840" y="2956312"/>
            <a:ext cx="58681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1779833"/>
            <a:ext cx="8892480" cy="56877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3200" dirty="0"/>
              <a:t> 				</a:t>
            </a:r>
            <a:r>
              <a:rPr lang="tr-TR" sz="2400" b="1" dirty="0"/>
              <a:t>Dönen Varlıklar</a:t>
            </a:r>
            <a:endParaRPr lang="tr-TR" sz="2400" dirty="0"/>
          </a:p>
          <a:p>
            <a:r>
              <a:rPr lang="tr-TR" sz="2400" b="1" dirty="0">
                <a:solidFill>
                  <a:srgbClr val="FF0000"/>
                </a:solidFill>
              </a:rPr>
              <a:t>a) Cari Oran  =  </a:t>
            </a:r>
            <a:endParaRPr lang="tr-TR" sz="2400" dirty="0">
              <a:solidFill>
                <a:srgbClr val="FF0000"/>
              </a:solidFill>
            </a:endParaRPr>
          </a:p>
          <a:p>
            <a:r>
              <a:rPr lang="tr-TR" sz="2400" b="1" dirty="0"/>
              <a:t>			Kısa Vadeli Yabancı Kaynaklar</a:t>
            </a:r>
          </a:p>
          <a:p>
            <a:endParaRPr lang="tr-TR" sz="2400" dirty="0"/>
          </a:p>
          <a:p>
            <a:pPr algn="just"/>
            <a:r>
              <a:rPr lang="tr-TR" sz="2200" dirty="0"/>
              <a:t>Cari oran, </a:t>
            </a:r>
            <a:r>
              <a:rPr lang="tr-TR" sz="2200" dirty="0">
                <a:solidFill>
                  <a:srgbClr val="FF0000"/>
                </a:solidFill>
              </a:rPr>
              <a:t>işletmenin kısa vadeli borçlarını ödeme gücünü gösterir. </a:t>
            </a:r>
            <a:r>
              <a:rPr lang="tr-TR" sz="2200" dirty="0"/>
              <a:t>Her sektörde farklı olmakla birlikte, </a:t>
            </a:r>
            <a:r>
              <a:rPr lang="tr-TR" sz="2200" b="1" u="sng" dirty="0">
                <a:solidFill>
                  <a:srgbClr val="FF0000"/>
                </a:solidFill>
              </a:rPr>
              <a:t>bu oranın 2 olması (az gelişmiş ülkelerde 1,5) genellikle yeterli kabul</a:t>
            </a:r>
            <a:r>
              <a:rPr lang="tr-TR" sz="2200" b="1" dirty="0">
                <a:solidFill>
                  <a:srgbClr val="FF0000"/>
                </a:solidFill>
              </a:rPr>
              <a:t> edilir.</a:t>
            </a:r>
          </a:p>
          <a:p>
            <a:pPr algn="just"/>
            <a:r>
              <a:rPr lang="tr-TR" sz="2200" dirty="0"/>
              <a:t>Oran işletmenin her 1 TL’lik borcuna karşılık ne kadar dönen varlığa sahip olduğunu gösterir. Cari oranın yüksek olması işletmenin borç ödeme gücünün de yüksek olduğunun göstergesi olarak kabul edilir. Ancak oranın çok yüksek olması kredi verenlerin lehine olurken, işletme lehine kabul edilmez. Oranın yüksek olması işletmede atıl fon bulunduğuna, kaynakların etkin kullanılmadığına işaret eder. </a:t>
            </a:r>
          </a:p>
          <a:p>
            <a:pPr lvl="1">
              <a:lnSpc>
                <a:spcPct val="120000"/>
              </a:lnSpc>
              <a:buFont typeface="Wingdings" pitchFamily="2" charset="2"/>
              <a:buChar char="v"/>
            </a:pPr>
            <a:endParaRPr lang="tr-TR" sz="2800" b="1" dirty="0"/>
          </a:p>
          <a:p>
            <a:pPr algn="just"/>
            <a:endParaRPr lang="tr-TR" sz="2800" dirty="0"/>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1. Likidite Oranları</a:t>
            </a:r>
          </a:p>
        </p:txBody>
      </p:sp>
      <p:cxnSp>
        <p:nvCxnSpPr>
          <p:cNvPr id="9" name="8 Düz Bağlayıcı"/>
          <p:cNvCxnSpPr/>
          <p:nvPr/>
        </p:nvCxnSpPr>
        <p:spPr>
          <a:xfrm>
            <a:off x="2483768" y="2564904"/>
            <a:ext cx="58681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260648"/>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1. SATIŞLARIN MALİYETİ TABLOSU</a:t>
            </a:r>
          </a:p>
        </p:txBody>
      </p:sp>
      <p:pic>
        <p:nvPicPr>
          <p:cNvPr id="447490" name="Resim 1"/>
          <p:cNvPicPr>
            <a:picLocks noChangeAspect="1" noChangeArrowheads="1"/>
          </p:cNvPicPr>
          <p:nvPr/>
        </p:nvPicPr>
        <p:blipFill>
          <a:blip r:embed="rId3" cstate="print"/>
          <a:srcRect/>
          <a:stretch>
            <a:fillRect/>
          </a:stretch>
        </p:blipFill>
        <p:spPr bwMode="auto">
          <a:xfrm>
            <a:off x="1907704" y="980728"/>
            <a:ext cx="5616624" cy="5688632"/>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1981284"/>
            <a:ext cx="889248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r>
              <a:rPr lang="tr-TR" sz="2800" b="1" dirty="0"/>
              <a:t>Dönen Varlıklar - Stoklar</a:t>
            </a:r>
            <a:endParaRPr lang="tr-TR" sz="2800" dirty="0"/>
          </a:p>
          <a:p>
            <a:r>
              <a:rPr lang="tr-TR" sz="2800" b="1" dirty="0">
                <a:solidFill>
                  <a:srgbClr val="FF0000"/>
                </a:solidFill>
              </a:rPr>
              <a:t>b) Likidite Oranı  =  </a:t>
            </a:r>
            <a:endParaRPr lang="tr-TR" sz="2800" dirty="0">
              <a:solidFill>
                <a:srgbClr val="FF0000"/>
              </a:solidFill>
            </a:endParaRPr>
          </a:p>
          <a:p>
            <a:r>
              <a:rPr lang="tr-TR" sz="2800" b="1" dirty="0"/>
              <a:t>			       Kısa Vadeli Yabancı Kaynaklar</a:t>
            </a:r>
            <a:endParaRPr lang="tr-TR" sz="2800" dirty="0"/>
          </a:p>
          <a:p>
            <a:r>
              <a:rPr lang="tr-TR" sz="2800" dirty="0"/>
              <a:t> </a:t>
            </a:r>
          </a:p>
          <a:p>
            <a:pPr algn="just">
              <a:lnSpc>
                <a:spcPct val="120000"/>
              </a:lnSpc>
            </a:pPr>
            <a:r>
              <a:rPr lang="tr-TR" sz="2800" dirty="0"/>
              <a:t>Likidite oranı </a:t>
            </a:r>
            <a:r>
              <a:rPr lang="tr-TR" sz="2800" dirty="0">
                <a:solidFill>
                  <a:srgbClr val="0070C0"/>
                </a:solidFill>
              </a:rPr>
              <a:t>(asit test) </a:t>
            </a:r>
            <a:r>
              <a:rPr lang="tr-TR" sz="2800" dirty="0"/>
              <a:t>işletmenin kısa vadeli borçlarını ödeme günü gösterir. Stokları dönen varlıklardan ayırdığı için daha kesin bir orandır.  </a:t>
            </a:r>
            <a:r>
              <a:rPr lang="tr-TR" sz="2800" u="sng" dirty="0"/>
              <a:t>Ödeme gücünün belirlenmesinde stokların paraya çevrilmeme riskini ortadan kaldırmaktadır.</a:t>
            </a:r>
            <a:endParaRPr lang="tr-TR" sz="2800" b="1" u="sng" dirty="0"/>
          </a:p>
          <a:p>
            <a:pPr algn="just"/>
            <a:endParaRPr lang="tr-TR" sz="2800" dirty="0"/>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1. Likidite Oranları</a:t>
            </a:r>
          </a:p>
        </p:txBody>
      </p:sp>
      <p:cxnSp>
        <p:nvCxnSpPr>
          <p:cNvPr id="9" name="8 Düz Bağlayıcı"/>
          <p:cNvCxnSpPr/>
          <p:nvPr/>
        </p:nvCxnSpPr>
        <p:spPr>
          <a:xfrm>
            <a:off x="3456384" y="2708920"/>
            <a:ext cx="54360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2012061"/>
            <a:ext cx="889248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r>
              <a:rPr lang="tr-TR" sz="2800" b="1" dirty="0"/>
              <a:t>Dönen Varlıklar - Stoklar</a:t>
            </a:r>
            <a:endParaRPr lang="tr-TR" sz="2800" dirty="0"/>
          </a:p>
          <a:p>
            <a:r>
              <a:rPr lang="tr-TR" sz="2800" b="1" dirty="0">
                <a:solidFill>
                  <a:srgbClr val="FF0000"/>
                </a:solidFill>
              </a:rPr>
              <a:t>b) Likidite Oranı  =  </a:t>
            </a:r>
            <a:endParaRPr lang="tr-TR" sz="2800" dirty="0">
              <a:solidFill>
                <a:srgbClr val="FF0000"/>
              </a:solidFill>
            </a:endParaRPr>
          </a:p>
          <a:p>
            <a:r>
              <a:rPr lang="tr-TR" sz="2800" b="1" dirty="0"/>
              <a:t>			       Kısa Vadeli Yabancı Kaynaklar</a:t>
            </a:r>
            <a:endParaRPr lang="tr-TR" sz="2800" dirty="0"/>
          </a:p>
          <a:p>
            <a:r>
              <a:rPr lang="tr-TR" sz="2800" dirty="0"/>
              <a:t> </a:t>
            </a:r>
          </a:p>
          <a:p>
            <a:pPr algn="just"/>
            <a:r>
              <a:rPr lang="tr-TR" sz="2400" dirty="0"/>
              <a:t>Bu oran </a:t>
            </a:r>
            <a:r>
              <a:rPr lang="tr-TR" sz="2400" u="sng" dirty="0"/>
              <a:t>işletmenin satışları durduğunda kalan dönen varlık kalemleri ile kısa vadeli borçların karşılanıp karşılanamayacağını gösterir.</a:t>
            </a:r>
            <a:r>
              <a:rPr lang="tr-TR" sz="2400" dirty="0"/>
              <a:t> </a:t>
            </a:r>
            <a:r>
              <a:rPr lang="tr-TR" sz="2400" b="1" u="sng" dirty="0">
                <a:solidFill>
                  <a:srgbClr val="FF0000"/>
                </a:solidFill>
              </a:rPr>
              <a:t>Oranın 1 olmas</a:t>
            </a:r>
            <a:r>
              <a:rPr lang="tr-TR" sz="2400" u="sng" dirty="0"/>
              <a:t>ı</a:t>
            </a:r>
            <a:r>
              <a:rPr lang="tr-TR" sz="2400" dirty="0"/>
              <a:t> işletmenin kısa vadeli borçlarını tamamını nakit ve kısa sürede nakde dönüştürmesi mümkün olan iktisadi kıymetlerle ödeyebileceğini gösterir. Oran 1’in altına düştüğü takdirde borç ödeme gücü açısından bir zayıflamanın söz konusu olduğunu söylemek mümkündür.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1. Likidite Oranları</a:t>
            </a:r>
          </a:p>
        </p:txBody>
      </p:sp>
      <p:cxnSp>
        <p:nvCxnSpPr>
          <p:cNvPr id="9" name="8 Düz Bağlayıcı"/>
          <p:cNvCxnSpPr/>
          <p:nvPr/>
        </p:nvCxnSpPr>
        <p:spPr>
          <a:xfrm>
            <a:off x="3456384" y="2708920"/>
            <a:ext cx="54360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1916832"/>
            <a:ext cx="889248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r>
              <a:rPr lang="tr-TR" sz="2800" b="1" dirty="0"/>
              <a:t>Hazır Değerler + Menkul Kıymetler</a:t>
            </a:r>
            <a:endParaRPr lang="tr-TR" sz="2800" dirty="0"/>
          </a:p>
          <a:p>
            <a:r>
              <a:rPr lang="tr-TR" sz="2800" b="1" dirty="0">
                <a:solidFill>
                  <a:srgbClr val="FF0000"/>
                </a:solidFill>
              </a:rPr>
              <a:t>c) Nakit Oran  =  </a:t>
            </a:r>
            <a:endParaRPr lang="tr-TR" sz="2800" dirty="0">
              <a:solidFill>
                <a:srgbClr val="FF0000"/>
              </a:solidFill>
            </a:endParaRPr>
          </a:p>
          <a:p>
            <a:r>
              <a:rPr lang="tr-TR" sz="2800" b="1" dirty="0"/>
              <a:t>			     Kısa Vadeli Yabancı Kaynaklar</a:t>
            </a:r>
            <a:endParaRPr lang="tr-TR" sz="2800" dirty="0"/>
          </a:p>
          <a:p>
            <a:r>
              <a:rPr lang="tr-TR" sz="2800" dirty="0"/>
              <a:t> </a:t>
            </a:r>
          </a:p>
          <a:p>
            <a:pPr algn="just"/>
            <a:r>
              <a:rPr lang="tr-TR" sz="2800" dirty="0"/>
              <a:t>Nakit oranı, </a:t>
            </a:r>
            <a:r>
              <a:rPr lang="tr-TR" sz="2800" dirty="0">
                <a:solidFill>
                  <a:srgbClr val="0070C0"/>
                </a:solidFill>
              </a:rPr>
              <a:t>(disponibilite oranı) </a:t>
            </a:r>
            <a:r>
              <a:rPr lang="tr-TR" sz="2800" dirty="0"/>
              <a:t>para ve benzeri dönen varlık kalemlerinin kısa vadeli yabancı kaynaklara bölünmesi suretiyle hesaplanır. Bu oran </a:t>
            </a:r>
            <a:r>
              <a:rPr lang="tr-TR" sz="2800" dirty="0">
                <a:solidFill>
                  <a:srgbClr val="FF0000"/>
                </a:solidFill>
              </a:rPr>
              <a:t>işletmenin mevcut hazır değerlerin kısa vadeli yabancı kaynakları ne ölçüde karşılandığını gösterir.</a:t>
            </a:r>
            <a:r>
              <a:rPr lang="tr-TR" sz="2800" dirty="0"/>
              <a:t> Diğer likidite oranlarına göre daha hassas bir orandır.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1. Likidite Oranları</a:t>
            </a:r>
          </a:p>
        </p:txBody>
      </p:sp>
      <p:cxnSp>
        <p:nvCxnSpPr>
          <p:cNvPr id="9" name="8 Düz Bağlayıcı"/>
          <p:cNvCxnSpPr/>
          <p:nvPr/>
        </p:nvCxnSpPr>
        <p:spPr>
          <a:xfrm>
            <a:off x="2987824" y="2636912"/>
            <a:ext cx="61561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2134592"/>
            <a:ext cx="8892480"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r>
              <a:rPr lang="tr-TR" sz="2800" b="1" dirty="0"/>
              <a:t>Hazır Değerler + Menkul Kıymetler</a:t>
            </a:r>
            <a:endParaRPr lang="tr-TR" sz="2800" dirty="0"/>
          </a:p>
          <a:p>
            <a:r>
              <a:rPr lang="tr-TR" sz="2800" b="1" dirty="0">
                <a:solidFill>
                  <a:srgbClr val="FF0000"/>
                </a:solidFill>
              </a:rPr>
              <a:t>c) Nakit Oran  =  </a:t>
            </a:r>
            <a:endParaRPr lang="tr-TR" sz="2800" dirty="0">
              <a:solidFill>
                <a:srgbClr val="FF0000"/>
              </a:solidFill>
            </a:endParaRPr>
          </a:p>
          <a:p>
            <a:r>
              <a:rPr lang="tr-TR" sz="2800" b="1" dirty="0"/>
              <a:t>			     Kısa Vadeli Yabancı Kaynaklar</a:t>
            </a:r>
            <a:endParaRPr lang="tr-TR" sz="2800" dirty="0"/>
          </a:p>
          <a:p>
            <a:r>
              <a:rPr lang="tr-TR" sz="2800" dirty="0"/>
              <a:t> </a:t>
            </a:r>
          </a:p>
          <a:p>
            <a:pPr algn="just"/>
            <a:r>
              <a:rPr lang="tr-TR" sz="2400" dirty="0"/>
              <a:t>Bu oran işletmenin </a:t>
            </a:r>
            <a:r>
              <a:rPr lang="tr-TR" sz="2400" dirty="0">
                <a:solidFill>
                  <a:srgbClr val="0070C0"/>
                </a:solidFill>
              </a:rPr>
              <a:t>satışlarının durması ve alacaklarında da tahsil edilememesi durumunda kısa vadeli borçların ne kadarlık kısmını karşılayabildiğini gösterir.</a:t>
            </a:r>
          </a:p>
          <a:p>
            <a:pPr algn="just"/>
            <a:r>
              <a:rPr lang="tr-TR" sz="2400" dirty="0"/>
              <a:t>Genellikle </a:t>
            </a:r>
            <a:r>
              <a:rPr lang="tr-TR" sz="2400" b="1" dirty="0">
                <a:solidFill>
                  <a:srgbClr val="FF0000"/>
                </a:solidFill>
              </a:rPr>
              <a:t>0,20 ve üstü olması </a:t>
            </a:r>
            <a:r>
              <a:rPr lang="tr-TR" sz="2400" dirty="0"/>
              <a:t>yeterli kabul edilir. Oranın 1 olması işletmenin tüm kısa vadeli borçlarını para ve para benzeri iktisadi kıymetlerle ödeyebileceğini gösterir.</a:t>
            </a:r>
          </a:p>
          <a:p>
            <a:endParaRPr lang="tr-TR" sz="2800" dirty="0"/>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1. Likidite Oranları</a:t>
            </a:r>
          </a:p>
        </p:txBody>
      </p:sp>
      <p:cxnSp>
        <p:nvCxnSpPr>
          <p:cNvPr id="9" name="8 Düz Bağlayıcı"/>
          <p:cNvCxnSpPr/>
          <p:nvPr/>
        </p:nvCxnSpPr>
        <p:spPr>
          <a:xfrm>
            <a:off x="2843808" y="2832616"/>
            <a:ext cx="61561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2. Mali Yapı (Kaldıraç) Oranları</a:t>
            </a:r>
          </a:p>
        </p:txBody>
      </p:sp>
      <p:sp>
        <p:nvSpPr>
          <p:cNvPr id="496641" name="Rectangle 1"/>
          <p:cNvSpPr>
            <a:spLocks noChangeArrowheads="1"/>
          </p:cNvSpPr>
          <p:nvPr/>
        </p:nvSpPr>
        <p:spPr bwMode="auto">
          <a:xfrm>
            <a:off x="144016" y="1847721"/>
            <a:ext cx="889248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dirty="0">
                <a:ln>
                  <a:noFill/>
                </a:ln>
                <a:solidFill>
                  <a:schemeClr val="tx1"/>
                </a:solidFill>
                <a:effectLst/>
                <a:latin typeface="Helvetica Neue"/>
                <a:ea typeface="Times New Roman" pitchFamily="18" charset="0"/>
                <a:cs typeface="Times New Roman" pitchFamily="18" charset="0"/>
              </a:rPr>
              <a:t>Bu grupta işletmenin </a:t>
            </a:r>
            <a:r>
              <a:rPr kumimoji="0" lang="tr-TR" sz="2600" b="1" i="0" u="none" strike="noStrike" cap="none" normalizeH="0" baseline="0" dirty="0">
                <a:ln>
                  <a:noFill/>
                </a:ln>
                <a:solidFill>
                  <a:schemeClr val="tx1"/>
                </a:solidFill>
                <a:effectLst/>
                <a:latin typeface="Helvetica Neue"/>
                <a:ea typeface="Times New Roman" pitchFamily="18" charset="0"/>
                <a:cs typeface="Times New Roman" pitchFamily="18" charset="0"/>
              </a:rPr>
              <a:t>mali yapısının ve uzun vadeli borç ödeme gücünün göstergesi olan oranla</a:t>
            </a:r>
            <a:r>
              <a:rPr kumimoji="0" lang="tr-TR" sz="2600" b="0" i="0" u="none" strike="noStrike" cap="none" normalizeH="0" baseline="0" dirty="0">
                <a:ln>
                  <a:noFill/>
                </a:ln>
                <a:solidFill>
                  <a:schemeClr val="tx1"/>
                </a:solidFill>
                <a:effectLst/>
                <a:latin typeface="Helvetica Neue"/>
                <a:ea typeface="Times New Roman" pitchFamily="18" charset="0"/>
                <a:cs typeface="Times New Roman" pitchFamily="18" charset="0"/>
              </a:rPr>
              <a:t>r yer alır. </a:t>
            </a:r>
            <a:r>
              <a:rPr kumimoji="0" lang="tr-TR" sz="2600" b="0" i="0" u="sng" strike="noStrike" cap="none" normalizeH="0" baseline="0" dirty="0">
                <a:ln>
                  <a:noFill/>
                </a:ln>
                <a:solidFill>
                  <a:schemeClr val="tx1"/>
                </a:solidFill>
                <a:effectLst/>
                <a:latin typeface="Helvetica Neue"/>
                <a:ea typeface="Times New Roman" pitchFamily="18" charset="0"/>
                <a:cs typeface="Times New Roman" pitchFamily="18" charset="0"/>
              </a:rPr>
              <a:t>Bu oranlar varlıkların ne kadarlık kısmının kısa ve uzun vadeli yabancı kaynaklarla ne kadarlık kısmının ise öz kaynaklarla finanse edildiğini, öz kaynaklarla yabancı kaynaklar arasında uygun bir denge bulunup bulunmadığını tespitte kullanılır. </a:t>
            </a:r>
            <a:endParaRPr kumimoji="0" lang="tr-TR" sz="2600" b="0" i="0" u="sng" strike="noStrike" cap="none" normalizeH="0" baseline="0" dirty="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600" b="0" i="0" u="none" strike="noStrike" cap="none" normalizeH="0" baseline="0" dirty="0">
                <a:ln>
                  <a:noFill/>
                </a:ln>
                <a:solidFill>
                  <a:schemeClr val="tx1"/>
                </a:solidFill>
                <a:effectLst/>
                <a:latin typeface="Helvetica Neue"/>
                <a:ea typeface="Times New Roman" pitchFamily="18" charset="0"/>
              </a:rPr>
              <a:t>Mali yapıyla ilgili oranlar işletmenin faaliyetlerini zararla kapatması, varlıkların değerinin düşmesi ve beklediği nakit hareketlerinin gerçekleşmemesi durumunda, yabancı kaynakları zamanında ödeyip, ödeyemeyeceği konusunda önemli bilgiler sağlar.</a:t>
            </a:r>
            <a:endParaRPr kumimoji="0" lang="tr-TR" sz="2600" b="0" i="0" u="none" strike="noStrike" cap="none" normalizeH="0" baseline="0" dirty="0">
              <a:ln>
                <a:noFill/>
              </a:ln>
              <a:solidFill>
                <a:schemeClr val="tx1"/>
              </a:solidFill>
              <a:effectLst/>
              <a:latin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2. Mali Yapı (Kaldıraç) Oranları</a:t>
            </a:r>
          </a:p>
        </p:txBody>
      </p:sp>
      <p:sp>
        <p:nvSpPr>
          <p:cNvPr id="496641" name="Rectangle 1"/>
          <p:cNvSpPr>
            <a:spLocks noChangeArrowheads="1"/>
          </p:cNvSpPr>
          <p:nvPr/>
        </p:nvSpPr>
        <p:spPr bwMode="auto">
          <a:xfrm>
            <a:off x="144016" y="2217054"/>
            <a:ext cx="889248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b="1" dirty="0"/>
              <a:t>                                           </a:t>
            </a:r>
            <a:r>
              <a:rPr lang="tr-TR" sz="2600" b="1" dirty="0"/>
              <a:t>Toplam Yabancı Kaynaklar</a:t>
            </a:r>
            <a:endParaRPr lang="tr-TR" sz="2600" dirty="0"/>
          </a:p>
          <a:p>
            <a:r>
              <a:rPr lang="tr-TR" sz="2600" b="1" dirty="0">
                <a:solidFill>
                  <a:srgbClr val="FF0000"/>
                </a:solidFill>
              </a:rPr>
              <a:t>a) Yabancı Kaynak Oranı =  </a:t>
            </a:r>
            <a:endParaRPr lang="tr-TR" sz="2600" dirty="0">
              <a:solidFill>
                <a:srgbClr val="FF0000"/>
              </a:solidFill>
            </a:endParaRPr>
          </a:p>
          <a:p>
            <a:r>
              <a:rPr lang="tr-TR" sz="2600" b="1" dirty="0"/>
              <a:t>				              Pasif Toplamı </a:t>
            </a:r>
            <a:r>
              <a:rPr lang="tr-TR" sz="2800" dirty="0"/>
              <a:t> </a:t>
            </a:r>
          </a:p>
          <a:p>
            <a:pPr algn="just"/>
            <a:endParaRPr lang="tr-TR" sz="2200" dirty="0"/>
          </a:p>
          <a:p>
            <a:pPr algn="just"/>
            <a:r>
              <a:rPr lang="tr-TR" sz="2200" dirty="0"/>
              <a:t>Bu oran, </a:t>
            </a:r>
            <a:r>
              <a:rPr lang="tr-TR" sz="2200" dirty="0">
                <a:effectLst>
                  <a:outerShdw blurRad="38100" dist="38100" dir="2700000" algn="tl">
                    <a:srgbClr val="000000">
                      <a:alpha val="43137"/>
                    </a:srgbClr>
                  </a:outerShdw>
                </a:effectLst>
              </a:rPr>
              <a:t>işletmenin aktiflerinin ne kadarlık kısmının yabancı kaynakla finanse edildiğini gösterir. </a:t>
            </a:r>
            <a:r>
              <a:rPr lang="tr-TR" sz="2200" b="1" dirty="0">
                <a:solidFill>
                  <a:srgbClr val="FF0000"/>
                </a:solidFill>
              </a:rPr>
              <a:t>Kaldıraç oranı </a:t>
            </a:r>
            <a:r>
              <a:rPr lang="tr-TR" sz="2200" dirty="0"/>
              <a:t>olarak ta bilinen bu oran tüm borç toplamının pasif toplamına bölünmesi suretiyle hesaplanır. </a:t>
            </a:r>
            <a:r>
              <a:rPr lang="tr-TR" sz="2200" u="sng" dirty="0">
                <a:solidFill>
                  <a:srgbClr val="FF0000"/>
                </a:solidFill>
              </a:rPr>
              <a:t>Bu oranın % 50 civarında olması</a:t>
            </a:r>
            <a:r>
              <a:rPr lang="tr-TR" sz="2200" dirty="0">
                <a:solidFill>
                  <a:srgbClr val="FF0000"/>
                </a:solidFill>
              </a:rPr>
              <a:t> normal karşılanabilir</a:t>
            </a:r>
            <a:r>
              <a:rPr lang="tr-TR" sz="2200" dirty="0"/>
              <a:t>.  Oranın yüksek olması işletmenin riskli bir şekilde finanse edildiğini gösterir. Ülkemizde bu oran %70 civarındadır.  Yüksek oran kredinin riskini artırır,</a:t>
            </a:r>
            <a:r>
              <a:rPr lang="tr-TR" sz="2800" dirty="0"/>
              <a:t> </a:t>
            </a:r>
            <a:r>
              <a:rPr lang="tr-TR" sz="2200" dirty="0"/>
              <a:t>kredi kullanan işletmeyi de güç durumda bırakabilir. </a:t>
            </a:r>
          </a:p>
        </p:txBody>
      </p:sp>
      <p:cxnSp>
        <p:nvCxnSpPr>
          <p:cNvPr id="10" name="9 Düz Bağlayıcı"/>
          <p:cNvCxnSpPr/>
          <p:nvPr/>
        </p:nvCxnSpPr>
        <p:spPr>
          <a:xfrm>
            <a:off x="4427984" y="3068960"/>
            <a:ext cx="4320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2. Mali Yapı (Kaldıraç) Oranları</a:t>
            </a:r>
          </a:p>
        </p:txBody>
      </p:sp>
      <p:sp>
        <p:nvSpPr>
          <p:cNvPr id="496641" name="Rectangle 1"/>
          <p:cNvSpPr>
            <a:spLocks noChangeArrowheads="1"/>
          </p:cNvSpPr>
          <p:nvPr/>
        </p:nvSpPr>
        <p:spPr bwMode="auto">
          <a:xfrm>
            <a:off x="144016" y="1909278"/>
            <a:ext cx="889248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b="1" dirty="0"/>
              <a:t> 						Öz Kaynaklar</a:t>
            </a:r>
            <a:endParaRPr lang="tr-TR" sz="2800" dirty="0"/>
          </a:p>
          <a:p>
            <a:r>
              <a:rPr lang="tr-TR" sz="2800" b="1" dirty="0">
                <a:solidFill>
                  <a:srgbClr val="FF0000"/>
                </a:solidFill>
              </a:rPr>
              <a:t>b) Öz Kaynak Oranı  =  </a:t>
            </a:r>
            <a:endParaRPr lang="tr-TR" sz="2800" dirty="0">
              <a:solidFill>
                <a:srgbClr val="FF0000"/>
              </a:solidFill>
            </a:endParaRPr>
          </a:p>
          <a:p>
            <a:r>
              <a:rPr lang="tr-TR" sz="2800" b="1" dirty="0"/>
              <a:t>						Pasif Toplamı</a:t>
            </a:r>
            <a:endParaRPr lang="tr-TR" sz="2800" dirty="0"/>
          </a:p>
          <a:p>
            <a:r>
              <a:rPr lang="tr-TR" sz="2800" dirty="0"/>
              <a:t> </a:t>
            </a:r>
          </a:p>
          <a:p>
            <a:pPr algn="just"/>
            <a:r>
              <a:rPr lang="tr-TR" sz="2400" dirty="0">
                <a:effectLst>
                  <a:outerShdw blurRad="38100" dist="38100" dir="2700000" algn="tl">
                    <a:srgbClr val="000000">
                      <a:alpha val="43137"/>
                    </a:srgbClr>
                  </a:outerShdw>
                </a:effectLst>
              </a:rPr>
              <a:t>Bu oran, işletme varlıklarının yüzde kaçının ortaklar veya işletme sahibince finanse edildiğini gösterir.  </a:t>
            </a:r>
            <a:r>
              <a:rPr lang="tr-TR" sz="2400" dirty="0">
                <a:solidFill>
                  <a:srgbClr val="FF0000"/>
                </a:solidFill>
              </a:rPr>
              <a:t>Orta ve uzun vadeli kredi analizlerinde işletmenin kredi değerini tespit amacıyla yaygın olarak kullanılır.</a:t>
            </a:r>
            <a:r>
              <a:rPr lang="tr-TR" sz="2400" dirty="0"/>
              <a:t> Oranın yüksek olması işletmenin uzun vadeli yabancı kaynakları ile bunların faizlerini ödemede güçlükle karşılama ihtimalinin zayıf olduğunu gösterir. </a:t>
            </a:r>
          </a:p>
          <a:p>
            <a:pPr algn="just"/>
            <a:r>
              <a:rPr lang="tr-TR" sz="2400" dirty="0"/>
              <a:t>Bu oranın </a:t>
            </a:r>
            <a:r>
              <a:rPr lang="tr-TR" sz="2400" b="1" dirty="0">
                <a:solidFill>
                  <a:srgbClr val="FF0000"/>
                </a:solidFill>
              </a:rPr>
              <a:t>% 50 civarında </a:t>
            </a:r>
            <a:r>
              <a:rPr lang="tr-TR" sz="2400" dirty="0"/>
              <a:t>olması normal karşılanabilir. Ülkemizde bu oran %30’lar civarındadır. </a:t>
            </a:r>
          </a:p>
        </p:txBody>
      </p:sp>
      <p:cxnSp>
        <p:nvCxnSpPr>
          <p:cNvPr id="10" name="9 Düz Bağlayıcı"/>
          <p:cNvCxnSpPr/>
          <p:nvPr/>
        </p:nvCxnSpPr>
        <p:spPr>
          <a:xfrm>
            <a:off x="4427984" y="2636912"/>
            <a:ext cx="4320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2. Mali Yapı (Kaldıraç) Oranları</a:t>
            </a:r>
          </a:p>
        </p:txBody>
      </p:sp>
      <p:sp>
        <p:nvSpPr>
          <p:cNvPr id="496641" name="Rectangle 1"/>
          <p:cNvSpPr>
            <a:spLocks noChangeArrowheads="1"/>
          </p:cNvSpPr>
          <p:nvPr/>
        </p:nvSpPr>
        <p:spPr bwMode="auto">
          <a:xfrm>
            <a:off x="144016" y="2370943"/>
            <a:ext cx="8892480" cy="38472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a:t>				      Toplam Yabancı Kaynaklar</a:t>
            </a:r>
            <a:endParaRPr lang="tr-TR" sz="2400" dirty="0"/>
          </a:p>
          <a:p>
            <a:r>
              <a:rPr lang="tr-TR" sz="2400" b="1" dirty="0">
                <a:solidFill>
                  <a:srgbClr val="FF0000"/>
                </a:solidFill>
              </a:rPr>
              <a:t>c) Yabancı Kaynakların </a:t>
            </a:r>
          </a:p>
          <a:p>
            <a:r>
              <a:rPr lang="tr-TR" sz="2400" b="1" dirty="0">
                <a:solidFill>
                  <a:srgbClr val="FF0000"/>
                </a:solidFill>
              </a:rPr>
              <a:t>Öz Kaynaklara Oranı   =  </a:t>
            </a:r>
            <a:endParaRPr lang="tr-TR" sz="2400" dirty="0">
              <a:solidFill>
                <a:srgbClr val="FF0000"/>
              </a:solidFill>
            </a:endParaRPr>
          </a:p>
          <a:p>
            <a:r>
              <a:rPr lang="tr-TR" sz="2400" b="1" dirty="0"/>
              <a:t>					  Öz Kaynaklar Toplamı</a:t>
            </a:r>
            <a:endParaRPr lang="tr-TR" sz="2400" dirty="0"/>
          </a:p>
          <a:p>
            <a:r>
              <a:rPr lang="tr-TR" sz="2800" dirty="0"/>
              <a:t> </a:t>
            </a:r>
          </a:p>
          <a:p>
            <a:pPr algn="just"/>
            <a:r>
              <a:rPr lang="tr-TR" sz="2400" dirty="0"/>
              <a:t>İşletmenin öz kaynakları ile yabancı kaynakları arasındaki oranı gösterir. </a:t>
            </a:r>
            <a:r>
              <a:rPr lang="tr-TR" sz="2400" dirty="0">
                <a:solidFill>
                  <a:srgbClr val="FF0000"/>
                </a:solidFill>
              </a:rPr>
              <a:t>Oranın 1 olması borç dengesi açısından yeterli görülür.</a:t>
            </a:r>
            <a:r>
              <a:rPr lang="tr-TR" sz="2400" dirty="0"/>
              <a:t> 1‘den küçük olması işletme faaliyetlerinde kullanılan iktisadi varlıkların büyük kısmının öz kaynak ile finanse edildiğini gösterir.</a:t>
            </a:r>
          </a:p>
        </p:txBody>
      </p:sp>
      <p:cxnSp>
        <p:nvCxnSpPr>
          <p:cNvPr id="10" name="9 Düz Bağlayıcı"/>
          <p:cNvCxnSpPr/>
          <p:nvPr/>
        </p:nvCxnSpPr>
        <p:spPr>
          <a:xfrm>
            <a:off x="4283968" y="3284984"/>
            <a:ext cx="4320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2. Mali Yapı (Kaldıraç) Oranları</a:t>
            </a:r>
          </a:p>
        </p:txBody>
      </p:sp>
      <p:sp>
        <p:nvSpPr>
          <p:cNvPr id="496641" name="Rectangle 1"/>
          <p:cNvSpPr>
            <a:spLocks noChangeArrowheads="1"/>
          </p:cNvSpPr>
          <p:nvPr/>
        </p:nvSpPr>
        <p:spPr bwMode="auto">
          <a:xfrm>
            <a:off x="144016" y="2217058"/>
            <a:ext cx="889248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a:t>				Kısa </a:t>
            </a:r>
            <a:r>
              <a:rPr lang="tr-TR" sz="2400" b="1" dirty="0" err="1"/>
              <a:t>Vad</a:t>
            </a:r>
            <a:r>
              <a:rPr lang="tr-TR" sz="2400" b="1" dirty="0"/>
              <a:t>. </a:t>
            </a:r>
            <a:r>
              <a:rPr lang="tr-TR" sz="2400" b="1" dirty="0" err="1"/>
              <a:t>Yab</a:t>
            </a:r>
            <a:r>
              <a:rPr lang="tr-TR" sz="2400" b="1" dirty="0"/>
              <a:t>.</a:t>
            </a:r>
            <a:r>
              <a:rPr lang="tr-TR" sz="2400" b="1" dirty="0" err="1"/>
              <a:t>Kayn</a:t>
            </a:r>
            <a:r>
              <a:rPr lang="tr-TR" sz="2400" b="1" dirty="0"/>
              <a:t>. Toplamı</a:t>
            </a:r>
            <a:endParaRPr lang="tr-TR" sz="2400" dirty="0"/>
          </a:p>
          <a:p>
            <a:r>
              <a:rPr lang="tr-TR" sz="2400" b="1" dirty="0">
                <a:solidFill>
                  <a:srgbClr val="FF0000"/>
                </a:solidFill>
              </a:rPr>
              <a:t>d) Kısa Vadeli Yabancı </a:t>
            </a:r>
          </a:p>
          <a:p>
            <a:r>
              <a:rPr lang="tr-TR" sz="2400" b="1" dirty="0">
                <a:solidFill>
                  <a:srgbClr val="FF0000"/>
                </a:solidFill>
              </a:rPr>
              <a:t>Kaynak Oranı   =  </a:t>
            </a:r>
            <a:endParaRPr lang="tr-TR" sz="2400" dirty="0">
              <a:solidFill>
                <a:srgbClr val="FF0000"/>
              </a:solidFill>
            </a:endParaRPr>
          </a:p>
          <a:p>
            <a:r>
              <a:rPr lang="tr-TR" sz="2400" b="1" dirty="0"/>
              <a:t>				            Pasif Toplamı</a:t>
            </a:r>
            <a:endParaRPr lang="tr-TR" sz="2400" dirty="0"/>
          </a:p>
          <a:p>
            <a:r>
              <a:rPr lang="tr-TR" sz="2400" dirty="0"/>
              <a:t> </a:t>
            </a:r>
          </a:p>
          <a:p>
            <a:pPr algn="just"/>
            <a:r>
              <a:rPr lang="tr-TR" sz="2400" dirty="0"/>
              <a:t>Bu oran, iktisadi varlıkların ne kadarlık bölümünün kısa vadeli yabacı kaynaklarla finanse edildiğini gösterir.  </a:t>
            </a:r>
            <a:r>
              <a:rPr lang="tr-TR" sz="2400" dirty="0">
                <a:solidFill>
                  <a:srgbClr val="0070C0"/>
                </a:solidFill>
              </a:rPr>
              <a:t>Pasif içinde kısa vadeli yabancı kaynakların ağırlığını gösteren bir orandır. </a:t>
            </a:r>
            <a:r>
              <a:rPr lang="tr-TR" sz="2400" dirty="0"/>
              <a:t>Bu oranın </a:t>
            </a:r>
            <a:r>
              <a:rPr lang="tr-TR" sz="2400" dirty="0">
                <a:solidFill>
                  <a:srgbClr val="FF0000"/>
                </a:solidFill>
              </a:rPr>
              <a:t>1/3 (%33) </a:t>
            </a:r>
            <a:r>
              <a:rPr lang="tr-TR" sz="2400" dirty="0"/>
              <a:t>seviyesini pek aşmaması uygun olur. Oranın yüksek olması aktiflerin büyük bölümünün kısa vadeli yabancı kaynaklarla finanse edildiğini gösterir.</a:t>
            </a:r>
          </a:p>
        </p:txBody>
      </p:sp>
      <p:cxnSp>
        <p:nvCxnSpPr>
          <p:cNvPr id="10" name="9 Düz Bağlayıcı"/>
          <p:cNvCxnSpPr/>
          <p:nvPr/>
        </p:nvCxnSpPr>
        <p:spPr>
          <a:xfrm>
            <a:off x="3851920" y="3140968"/>
            <a:ext cx="4320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2. Mali Yapı (Kaldıraç) Oranları</a:t>
            </a:r>
          </a:p>
        </p:txBody>
      </p:sp>
      <p:sp>
        <p:nvSpPr>
          <p:cNvPr id="496641" name="Rectangle 1"/>
          <p:cNvSpPr>
            <a:spLocks noChangeArrowheads="1"/>
          </p:cNvSpPr>
          <p:nvPr/>
        </p:nvSpPr>
        <p:spPr bwMode="auto">
          <a:xfrm>
            <a:off x="144016" y="2586392"/>
            <a:ext cx="889248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a:solidFill>
                  <a:srgbClr val="FF0000"/>
                </a:solidFill>
              </a:rPr>
              <a:t>				</a:t>
            </a:r>
            <a:r>
              <a:rPr lang="tr-TR" sz="2400" b="1" dirty="0"/>
              <a:t>Uzun </a:t>
            </a:r>
            <a:r>
              <a:rPr lang="tr-TR" sz="2400" b="1" dirty="0" err="1"/>
              <a:t>Vad</a:t>
            </a:r>
            <a:r>
              <a:rPr lang="tr-TR" sz="2400" b="1" dirty="0"/>
              <a:t>. </a:t>
            </a:r>
            <a:r>
              <a:rPr lang="tr-TR" sz="2400" b="1" dirty="0" err="1"/>
              <a:t>Yab</a:t>
            </a:r>
            <a:r>
              <a:rPr lang="tr-TR" sz="2400" b="1" dirty="0"/>
              <a:t>.</a:t>
            </a:r>
            <a:r>
              <a:rPr lang="tr-TR" sz="2400" b="1" dirty="0" err="1"/>
              <a:t>Kayn</a:t>
            </a:r>
            <a:r>
              <a:rPr lang="tr-TR" sz="2400" b="1" dirty="0"/>
              <a:t>. Toplamı</a:t>
            </a:r>
            <a:endParaRPr lang="tr-TR" sz="2400" dirty="0"/>
          </a:p>
          <a:p>
            <a:r>
              <a:rPr lang="tr-TR" sz="2400" b="1" dirty="0">
                <a:solidFill>
                  <a:srgbClr val="FF0000"/>
                </a:solidFill>
              </a:rPr>
              <a:t>e) Uzun Vadeli Yabancı</a:t>
            </a:r>
          </a:p>
          <a:p>
            <a:r>
              <a:rPr lang="tr-TR" sz="2400" b="1" dirty="0">
                <a:solidFill>
                  <a:srgbClr val="FF0000"/>
                </a:solidFill>
              </a:rPr>
              <a:t>Kaynak Oranı   =</a:t>
            </a:r>
            <a:endParaRPr lang="tr-TR" sz="2400" dirty="0">
              <a:solidFill>
                <a:srgbClr val="FF0000"/>
              </a:solidFill>
            </a:endParaRPr>
          </a:p>
          <a:p>
            <a:r>
              <a:rPr lang="tr-TR" sz="2400" b="1" dirty="0"/>
              <a:t>  				             Pasif Toplamı</a:t>
            </a:r>
            <a:endParaRPr lang="tr-TR" sz="2400" dirty="0"/>
          </a:p>
          <a:p>
            <a:pPr algn="just"/>
            <a:r>
              <a:rPr lang="tr-TR" sz="2400" dirty="0"/>
              <a:t> </a:t>
            </a:r>
          </a:p>
          <a:p>
            <a:pPr algn="just"/>
            <a:r>
              <a:rPr lang="tr-TR" sz="2400" dirty="0"/>
              <a:t>Bu oran, iktisadi varlıkların ne kadarlık bölümünün uzun vadeli yabacı kaynaklarla finanse edildiğini gösterir.  </a:t>
            </a:r>
            <a:r>
              <a:rPr lang="tr-TR" sz="2400" dirty="0">
                <a:solidFill>
                  <a:srgbClr val="0070C0"/>
                </a:solidFill>
              </a:rPr>
              <a:t>Pasif içinde uzun vadeli yabancı kaynakların ağırlığını gösteren bir orandır.</a:t>
            </a:r>
            <a:r>
              <a:rPr lang="tr-TR" sz="2400" dirty="0"/>
              <a:t> Bu oranın </a:t>
            </a:r>
            <a:r>
              <a:rPr lang="tr-TR" sz="2400" dirty="0">
                <a:solidFill>
                  <a:srgbClr val="FF0000"/>
                </a:solidFill>
              </a:rPr>
              <a:t>1/6 (%17) </a:t>
            </a:r>
            <a:r>
              <a:rPr lang="tr-TR" sz="2400" dirty="0"/>
              <a:t>seviyesini pek aşmaması uygun olur. .</a:t>
            </a:r>
          </a:p>
        </p:txBody>
      </p:sp>
      <p:cxnSp>
        <p:nvCxnSpPr>
          <p:cNvPr id="10" name="9 Düz Bağlayıcı"/>
          <p:cNvCxnSpPr/>
          <p:nvPr/>
        </p:nvCxnSpPr>
        <p:spPr>
          <a:xfrm>
            <a:off x="3851920" y="3501008"/>
            <a:ext cx="43204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994122"/>
          </a:xfrm>
          <a:solidFill>
            <a:schemeClr val="accent6">
              <a:lumMod val="40000"/>
              <a:lumOff val="60000"/>
            </a:schemeClr>
          </a:solidFill>
        </p:spPr>
        <p:txBody>
          <a:bodyPr>
            <a:normAutofit/>
          </a:bodyPr>
          <a:lstStyle/>
          <a:p>
            <a:r>
              <a:rPr lang="tr-TR" sz="5400" b="1" dirty="0">
                <a:solidFill>
                  <a:srgbClr val="C00000"/>
                </a:solidFill>
              </a:rPr>
              <a:t>EK Mali Tablolar</a:t>
            </a:r>
          </a:p>
        </p:txBody>
      </p:sp>
      <p:sp>
        <p:nvSpPr>
          <p:cNvPr id="363524" name="Rectangle 4"/>
          <p:cNvSpPr>
            <a:spLocks noChangeArrowheads="1"/>
          </p:cNvSpPr>
          <p:nvPr/>
        </p:nvSpPr>
        <p:spPr bwMode="auto">
          <a:xfrm>
            <a:off x="107504" y="1556792"/>
            <a:ext cx="8964488" cy="53363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20000"/>
              </a:lnSpc>
            </a:pPr>
            <a:r>
              <a:rPr lang="tr-TR" sz="2200" b="1" dirty="0">
                <a:solidFill>
                  <a:srgbClr val="FF0000"/>
                </a:solidFill>
              </a:rPr>
              <a:t>İşletmelerin belirli bir hesap döneminde sağladığı finansal kaynaklarını ve bunların kullanım yerlerini gösteren finansal bir tablodur. </a:t>
            </a:r>
            <a:r>
              <a:rPr lang="tr-TR" sz="2200" dirty="0"/>
              <a:t>Finansal analiz ve denetleme amaçlarına hizmet eden önemli araçlardan bir tanesidir. Fon akım tablosu hem yöneticilere hem de kredi sağlayanlara yardımda bulunan bir tablodur. </a:t>
            </a:r>
            <a:r>
              <a:rPr lang="tr-TR" sz="2200" u="sng" dirty="0"/>
              <a:t>Bu tablo sayesinde işletmenin faaliyetleri sonucu meydana getirilen ya da borçlanma şeklinde ortaya çıkan fonlar ile neler yapıldığı ve bu fonların nerelerde kullanıldığı açıkça görülmektedir.</a:t>
            </a:r>
          </a:p>
          <a:p>
            <a:pPr algn="just">
              <a:lnSpc>
                <a:spcPct val="120000"/>
              </a:lnSpc>
            </a:pPr>
            <a:endParaRPr lang="tr-TR" sz="1000" dirty="0"/>
          </a:p>
          <a:p>
            <a:pPr algn="just">
              <a:lnSpc>
                <a:spcPct val="120000"/>
              </a:lnSpc>
            </a:pPr>
            <a:r>
              <a:rPr lang="tr-TR" sz="2200" dirty="0"/>
              <a:t>Fon akım tablosu, bir dönem içinde işletmenin sağlamış olduğu tüm mali kaynakları ve bunların kullanım yerlerini göstererek, bilanço ve gelir tablosunda görülmeyen fon akımını ortaya koymak amacıyla hazırlanan bir tablodur.</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1124744"/>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2. FON AKIM TABLOSU</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3. Faaliyet (Varlık Kullanım) Oranları</a:t>
            </a:r>
          </a:p>
        </p:txBody>
      </p:sp>
      <p:sp>
        <p:nvSpPr>
          <p:cNvPr id="496641" name="Rectangle 1"/>
          <p:cNvSpPr>
            <a:spLocks noChangeArrowheads="1"/>
          </p:cNvSpPr>
          <p:nvPr/>
        </p:nvSpPr>
        <p:spPr bwMode="auto">
          <a:xfrm>
            <a:off x="144016" y="2308231"/>
            <a:ext cx="889248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tr-TR" sz="3200" dirty="0"/>
              <a:t>Bu grupta yer alan oranlar </a:t>
            </a:r>
            <a:r>
              <a:rPr lang="tr-TR" sz="3200" dirty="0">
                <a:solidFill>
                  <a:srgbClr val="0070C0"/>
                </a:solidFill>
              </a:rPr>
              <a:t>işletmenin sahip olduğu ve faaliyetlerini gerçekleştirmede kullandığı iktisadi kıymetlerin ne ölçüde etkin kullanıldığını tespit etmede</a:t>
            </a:r>
            <a:r>
              <a:rPr lang="tr-TR" sz="3200" dirty="0"/>
              <a:t> kullanılır.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3. Faaliyet (Varlık Kullanım) Oranları</a:t>
            </a:r>
          </a:p>
        </p:txBody>
      </p:sp>
      <p:sp>
        <p:nvSpPr>
          <p:cNvPr id="496641" name="Rectangle 1"/>
          <p:cNvSpPr>
            <a:spLocks noChangeArrowheads="1"/>
          </p:cNvSpPr>
          <p:nvPr/>
        </p:nvSpPr>
        <p:spPr bwMode="auto">
          <a:xfrm>
            <a:off x="144016" y="1916832"/>
            <a:ext cx="889248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a:t>					     Net Satışlar</a:t>
            </a:r>
            <a:endParaRPr lang="tr-TR" sz="2400" dirty="0"/>
          </a:p>
          <a:p>
            <a:r>
              <a:rPr lang="tr-TR" sz="2400" b="1" dirty="0">
                <a:solidFill>
                  <a:srgbClr val="FF0000"/>
                </a:solidFill>
              </a:rPr>
              <a:t>a-  Alacak Devir Oranı   = </a:t>
            </a:r>
            <a:endParaRPr lang="tr-TR" sz="2400" dirty="0">
              <a:solidFill>
                <a:srgbClr val="FF0000"/>
              </a:solidFill>
            </a:endParaRPr>
          </a:p>
          <a:p>
            <a:r>
              <a:rPr lang="tr-TR" sz="2400" b="1" dirty="0"/>
              <a:t>				     Ortalama Ticari Alacaklar</a:t>
            </a:r>
          </a:p>
          <a:p>
            <a:endParaRPr lang="tr-TR" sz="2400" b="1" dirty="0"/>
          </a:p>
          <a:p>
            <a:pPr algn="ctr"/>
            <a:r>
              <a:rPr lang="tr-TR" sz="2400" b="1" dirty="0"/>
              <a:t>Ortalama Ticari Alacaklar = </a:t>
            </a:r>
            <a:r>
              <a:rPr lang="tr-TR" sz="2400" dirty="0"/>
              <a:t>(D.başı Ticari Alacaklar + D.sonu Ticari Alacaklar ) / 2</a:t>
            </a:r>
          </a:p>
          <a:p>
            <a:r>
              <a:rPr lang="tr-TR" sz="2400" dirty="0"/>
              <a:t> </a:t>
            </a:r>
          </a:p>
          <a:p>
            <a:pPr algn="just"/>
            <a:r>
              <a:rPr lang="tr-TR" sz="2400" dirty="0"/>
              <a:t>Alacakların </a:t>
            </a:r>
            <a:r>
              <a:rPr lang="tr-TR" sz="2400" dirty="0">
                <a:solidFill>
                  <a:srgbClr val="FF0000"/>
                </a:solidFill>
              </a:rPr>
              <a:t>yılda kaç defa tahsil edildiğini </a:t>
            </a:r>
            <a:r>
              <a:rPr lang="tr-TR" sz="2400" dirty="0"/>
              <a:t>gösterir. Alacak devir hızı artıkça alacakların likidite değeri artar. Bu oran işletmenin </a:t>
            </a:r>
            <a:r>
              <a:rPr lang="tr-TR" sz="2400" u="sng" dirty="0"/>
              <a:t>alacaklarının paraya dönüşüm çabukluğunu</a:t>
            </a:r>
            <a:r>
              <a:rPr lang="tr-TR" sz="2400" dirty="0"/>
              <a:t>, dolayısıyla likiditesini gösterir. </a:t>
            </a:r>
            <a:r>
              <a:rPr lang="tr-TR" sz="2400" dirty="0">
                <a:solidFill>
                  <a:srgbClr val="FF0000"/>
                </a:solidFill>
              </a:rPr>
              <a:t>Oranın büyümesi alacak devir hızının arttığını</a:t>
            </a:r>
            <a:r>
              <a:rPr lang="tr-TR" sz="2400" dirty="0"/>
              <a:t> (yani vadelerin kısaldığını), </a:t>
            </a:r>
            <a:r>
              <a:rPr lang="tr-TR" sz="2400" dirty="0">
                <a:solidFill>
                  <a:srgbClr val="FF0000"/>
                </a:solidFill>
              </a:rPr>
              <a:t>küçülmesi ise devir hızının düştüğünü</a:t>
            </a:r>
            <a:r>
              <a:rPr lang="tr-TR" sz="2400" dirty="0"/>
              <a:t> (vadenin uzadığını) gösterir. </a:t>
            </a:r>
          </a:p>
        </p:txBody>
      </p:sp>
      <p:cxnSp>
        <p:nvCxnSpPr>
          <p:cNvPr id="10" name="9 Düz Bağlayıcı"/>
          <p:cNvCxnSpPr/>
          <p:nvPr/>
        </p:nvCxnSpPr>
        <p:spPr>
          <a:xfrm>
            <a:off x="4211960" y="2564904"/>
            <a:ext cx="37444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3. Faaliyet (Varlık Kullanım) Oranları</a:t>
            </a:r>
          </a:p>
        </p:txBody>
      </p:sp>
      <p:sp>
        <p:nvSpPr>
          <p:cNvPr id="496641" name="Rectangle 1"/>
          <p:cNvSpPr>
            <a:spLocks noChangeArrowheads="1"/>
          </p:cNvSpPr>
          <p:nvPr/>
        </p:nvSpPr>
        <p:spPr bwMode="auto">
          <a:xfrm>
            <a:off x="144016" y="1732171"/>
            <a:ext cx="889248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a:t>					</a:t>
            </a:r>
            <a:r>
              <a:rPr lang="tr-TR" sz="2400" dirty="0"/>
              <a:t>	</a:t>
            </a:r>
            <a:r>
              <a:rPr lang="tr-TR" sz="2400" b="1" dirty="0"/>
              <a:t>      				                                                          360</a:t>
            </a:r>
            <a:endParaRPr lang="tr-TR" sz="2400" dirty="0"/>
          </a:p>
          <a:p>
            <a:r>
              <a:rPr lang="tr-TR" sz="2400" b="1" dirty="0">
                <a:solidFill>
                  <a:srgbClr val="FF0000"/>
                </a:solidFill>
              </a:rPr>
              <a:t>b-  Alacakların Ortalama </a:t>
            </a:r>
          </a:p>
          <a:p>
            <a:r>
              <a:rPr lang="tr-TR" sz="2400" b="1" dirty="0">
                <a:solidFill>
                  <a:srgbClr val="FF0000"/>
                </a:solidFill>
              </a:rPr>
              <a:t>Tahsil Süresi    = </a:t>
            </a:r>
            <a:endParaRPr lang="tr-TR" sz="2400" dirty="0">
              <a:solidFill>
                <a:srgbClr val="FF0000"/>
              </a:solidFill>
            </a:endParaRPr>
          </a:p>
          <a:p>
            <a:r>
              <a:rPr lang="tr-TR" sz="2400" b="1" dirty="0"/>
              <a:t>					   Alacak Devir Hızı</a:t>
            </a:r>
            <a:endParaRPr lang="tr-TR" sz="2400" dirty="0"/>
          </a:p>
          <a:p>
            <a:r>
              <a:rPr lang="tr-TR" sz="2400" dirty="0"/>
              <a:t> </a:t>
            </a:r>
          </a:p>
          <a:p>
            <a:r>
              <a:rPr lang="tr-TR" sz="2400" dirty="0">
                <a:solidFill>
                  <a:srgbClr val="FF0000"/>
                </a:solidFill>
              </a:rPr>
              <a:t>veya</a:t>
            </a:r>
          </a:p>
          <a:p>
            <a:r>
              <a:rPr lang="tr-TR" sz="2400" dirty="0"/>
              <a:t>	</a:t>
            </a:r>
            <a:r>
              <a:rPr lang="tr-TR" sz="2400" b="1" dirty="0"/>
              <a:t>      				  Ticari Alacaklar</a:t>
            </a:r>
            <a:endParaRPr lang="tr-TR" sz="2400" dirty="0"/>
          </a:p>
          <a:p>
            <a:r>
              <a:rPr lang="tr-TR" sz="2400" b="1" dirty="0">
                <a:solidFill>
                  <a:srgbClr val="FF0000"/>
                </a:solidFill>
              </a:rPr>
              <a:t>Alacakların Ortalama </a:t>
            </a:r>
          </a:p>
          <a:p>
            <a:r>
              <a:rPr lang="tr-TR" sz="2400" b="1" dirty="0">
                <a:solidFill>
                  <a:srgbClr val="FF0000"/>
                </a:solidFill>
              </a:rPr>
              <a:t>Tahsil Süresi   = </a:t>
            </a:r>
            <a:endParaRPr lang="tr-TR" sz="2400" dirty="0">
              <a:solidFill>
                <a:srgbClr val="FF0000"/>
              </a:solidFill>
            </a:endParaRPr>
          </a:p>
          <a:p>
            <a:r>
              <a:rPr lang="tr-TR" sz="2400" b="1" dirty="0"/>
              <a:t>			             Ortalama Günlük Net Satışlar</a:t>
            </a:r>
            <a:endParaRPr lang="tr-TR" sz="2400" dirty="0"/>
          </a:p>
          <a:p>
            <a:r>
              <a:rPr lang="tr-TR" sz="2400" dirty="0"/>
              <a:t> </a:t>
            </a:r>
          </a:p>
          <a:p>
            <a:r>
              <a:rPr lang="tr-TR" sz="2400" dirty="0"/>
              <a:t>Ortalama Günlük Net Satış = Net Satışlar  /360</a:t>
            </a:r>
          </a:p>
          <a:p>
            <a:pPr algn="just"/>
            <a:endParaRPr lang="tr-TR" sz="2400" dirty="0"/>
          </a:p>
        </p:txBody>
      </p:sp>
      <p:cxnSp>
        <p:nvCxnSpPr>
          <p:cNvPr id="10" name="9 Düz Bağlayıcı"/>
          <p:cNvCxnSpPr/>
          <p:nvPr/>
        </p:nvCxnSpPr>
        <p:spPr>
          <a:xfrm>
            <a:off x="4283968" y="3068960"/>
            <a:ext cx="37444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8 Düz Bağlayıcı"/>
          <p:cNvCxnSpPr/>
          <p:nvPr/>
        </p:nvCxnSpPr>
        <p:spPr>
          <a:xfrm>
            <a:off x="3707904" y="5157192"/>
            <a:ext cx="47525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3. Faaliyet (Varlık Kullanım) Oranları</a:t>
            </a:r>
          </a:p>
        </p:txBody>
      </p:sp>
      <p:sp>
        <p:nvSpPr>
          <p:cNvPr id="496641" name="Rectangle 1"/>
          <p:cNvSpPr>
            <a:spLocks noChangeArrowheads="1"/>
          </p:cNvSpPr>
          <p:nvPr/>
        </p:nvSpPr>
        <p:spPr bwMode="auto">
          <a:xfrm>
            <a:off x="144016" y="2101507"/>
            <a:ext cx="889248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a:t>	</a:t>
            </a:r>
            <a:r>
              <a:rPr lang="tr-TR" sz="2400" dirty="0"/>
              <a:t>	</a:t>
            </a:r>
            <a:r>
              <a:rPr lang="tr-TR" sz="2400" b="1" dirty="0"/>
              <a:t>      			 Net Satışlar</a:t>
            </a:r>
            <a:endParaRPr lang="tr-TR" sz="2400" dirty="0"/>
          </a:p>
          <a:p>
            <a:r>
              <a:rPr lang="tr-TR" sz="2400" b="1" dirty="0">
                <a:solidFill>
                  <a:srgbClr val="FF0000"/>
                </a:solidFill>
              </a:rPr>
              <a:t>c-  Stok Devir Hızı    = </a:t>
            </a:r>
            <a:endParaRPr lang="tr-TR" sz="2400" dirty="0">
              <a:solidFill>
                <a:srgbClr val="FF0000"/>
              </a:solidFill>
            </a:endParaRPr>
          </a:p>
          <a:p>
            <a:r>
              <a:rPr lang="tr-TR" sz="2400" b="1" dirty="0"/>
              <a:t>				           Ortalama Stoklar</a:t>
            </a:r>
            <a:endParaRPr lang="tr-TR" sz="2400" dirty="0"/>
          </a:p>
          <a:p>
            <a:r>
              <a:rPr lang="tr-TR" sz="2400" dirty="0"/>
              <a:t> </a:t>
            </a:r>
          </a:p>
          <a:p>
            <a:pPr algn="ctr"/>
            <a:r>
              <a:rPr lang="tr-TR" sz="2400" dirty="0">
                <a:effectLst>
                  <a:outerShdw blurRad="38100" dist="38100" dir="2700000" algn="tl">
                    <a:srgbClr val="000000">
                      <a:alpha val="43137"/>
                    </a:srgbClr>
                  </a:outerShdw>
                </a:effectLst>
              </a:rPr>
              <a:t>Ortalama Stoklar  = ( D.başı stok + D.sonu Stok ) / 2</a:t>
            </a:r>
          </a:p>
          <a:p>
            <a:r>
              <a:rPr lang="tr-TR" sz="2400" dirty="0"/>
              <a:t> </a:t>
            </a:r>
          </a:p>
          <a:p>
            <a:pPr algn="just"/>
            <a:r>
              <a:rPr lang="tr-TR" sz="2400" dirty="0"/>
              <a:t>Stokların bir </a:t>
            </a:r>
            <a:r>
              <a:rPr lang="tr-TR" sz="2400" dirty="0">
                <a:solidFill>
                  <a:srgbClr val="0070C0"/>
                </a:solidFill>
              </a:rPr>
              <a:t>yıl içerisinde kaç defa devrettiğini gösteren stok devir hızıdır. </a:t>
            </a:r>
            <a:r>
              <a:rPr lang="tr-TR" sz="2400" dirty="0"/>
              <a:t>Stok devir hızı analizinde amaç stok olarak tutulan bu varlıkların firma tarafından ne kadar hızla üretim içinde tüketildiği ve satışa hazır hale getirildiği görebilmektir. Bu şekilde </a:t>
            </a:r>
            <a:r>
              <a:rPr lang="tr-TR" sz="2400" u="sng" dirty="0">
                <a:solidFill>
                  <a:srgbClr val="0070C0"/>
                </a:solidFill>
              </a:rPr>
              <a:t>stokların belli bir dönem içinde kaç kere yenilendiği ortaya çıkar.</a:t>
            </a:r>
          </a:p>
          <a:p>
            <a:pPr algn="just"/>
            <a:endParaRPr lang="tr-TR" sz="2400" dirty="0"/>
          </a:p>
        </p:txBody>
      </p:sp>
      <p:cxnSp>
        <p:nvCxnSpPr>
          <p:cNvPr id="10" name="9 Düz Bağlayıcı"/>
          <p:cNvCxnSpPr/>
          <p:nvPr/>
        </p:nvCxnSpPr>
        <p:spPr>
          <a:xfrm>
            <a:off x="4283968" y="2708920"/>
            <a:ext cx="37444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3. Faaliyet (Varlık Kullanım) Oranları</a:t>
            </a:r>
          </a:p>
        </p:txBody>
      </p:sp>
      <p:sp>
        <p:nvSpPr>
          <p:cNvPr id="496641" name="Rectangle 1"/>
          <p:cNvSpPr>
            <a:spLocks noChangeArrowheads="1"/>
          </p:cNvSpPr>
          <p:nvPr/>
        </p:nvSpPr>
        <p:spPr bwMode="auto">
          <a:xfrm>
            <a:off x="144016" y="2307644"/>
            <a:ext cx="889248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a:t>						   360</a:t>
            </a:r>
            <a:endParaRPr lang="tr-TR" sz="2400" dirty="0"/>
          </a:p>
          <a:p>
            <a:r>
              <a:rPr lang="tr-TR" sz="2400" b="1" dirty="0">
                <a:solidFill>
                  <a:srgbClr val="FF0000"/>
                </a:solidFill>
              </a:rPr>
              <a:t>d-  Stok Devir Süresi (gün)    =</a:t>
            </a:r>
            <a:r>
              <a:rPr lang="tr-TR" sz="2400" b="1" dirty="0"/>
              <a:t> </a:t>
            </a:r>
            <a:endParaRPr lang="tr-TR" sz="2400" dirty="0"/>
          </a:p>
          <a:p>
            <a:r>
              <a:rPr lang="tr-TR" sz="2400" b="1" dirty="0"/>
              <a:t>					     Stok Devir Hızı</a:t>
            </a:r>
          </a:p>
          <a:p>
            <a:endParaRPr lang="tr-TR" sz="2400" dirty="0"/>
          </a:p>
          <a:p>
            <a:pPr algn="just">
              <a:lnSpc>
                <a:spcPct val="150000"/>
              </a:lnSpc>
            </a:pPr>
            <a:r>
              <a:rPr lang="tr-TR" sz="2400" dirty="0"/>
              <a:t>Stokların devir süresi, stok devir hızının gün bazına çevrilmiş halidir ve bize stok devir hızıyla aynı sonuçları vermektedir. Fakat sonuçları gün olarak verdiğinden şirketlerin stoklarını ortalama kaç günde elden çıkarttıklarını göstermektedir.</a:t>
            </a:r>
          </a:p>
        </p:txBody>
      </p:sp>
      <p:cxnSp>
        <p:nvCxnSpPr>
          <p:cNvPr id="10" name="9 Düz Bağlayıcı"/>
          <p:cNvCxnSpPr/>
          <p:nvPr/>
        </p:nvCxnSpPr>
        <p:spPr>
          <a:xfrm>
            <a:off x="4716016" y="2924944"/>
            <a:ext cx="37444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3. Faaliyet (Varlık Kullanım) Oranları</a:t>
            </a:r>
          </a:p>
        </p:txBody>
      </p:sp>
      <p:sp>
        <p:nvSpPr>
          <p:cNvPr id="496641" name="Rectangle 1"/>
          <p:cNvSpPr>
            <a:spLocks noChangeArrowheads="1"/>
          </p:cNvSpPr>
          <p:nvPr/>
        </p:nvSpPr>
        <p:spPr bwMode="auto">
          <a:xfrm>
            <a:off x="144016" y="2235636"/>
            <a:ext cx="889248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a:t>					         Net Satışlar</a:t>
            </a:r>
            <a:endParaRPr lang="tr-TR" sz="2400" dirty="0"/>
          </a:p>
          <a:p>
            <a:r>
              <a:rPr lang="tr-TR" sz="2400" b="1" dirty="0">
                <a:solidFill>
                  <a:srgbClr val="FF0000"/>
                </a:solidFill>
              </a:rPr>
              <a:t>e-  Aktif Devir Hızı    = </a:t>
            </a:r>
            <a:endParaRPr lang="tr-TR" sz="2400" dirty="0">
              <a:solidFill>
                <a:srgbClr val="FF0000"/>
              </a:solidFill>
            </a:endParaRPr>
          </a:p>
          <a:p>
            <a:r>
              <a:rPr lang="tr-TR" sz="2400" b="1" dirty="0"/>
              <a:t>			                               Aktif Toplamı</a:t>
            </a:r>
          </a:p>
          <a:p>
            <a:endParaRPr lang="tr-TR" sz="2400" dirty="0"/>
          </a:p>
          <a:p>
            <a:pPr algn="just">
              <a:lnSpc>
                <a:spcPct val="150000"/>
              </a:lnSpc>
            </a:pPr>
            <a:r>
              <a:rPr lang="tr-TR" sz="2400" dirty="0"/>
              <a:t>Bu oran işletmenin </a:t>
            </a:r>
            <a:r>
              <a:rPr lang="tr-TR" sz="2400" dirty="0">
                <a:solidFill>
                  <a:srgbClr val="FF0000"/>
                </a:solidFill>
              </a:rPr>
              <a:t>aktif varlıklarının kaç katı satış yaptığını gösterir.</a:t>
            </a:r>
            <a:r>
              <a:rPr lang="tr-TR" sz="2400" dirty="0"/>
              <a:t> Aktif devir hızının </a:t>
            </a:r>
            <a:r>
              <a:rPr lang="tr-TR" sz="2400" dirty="0">
                <a:solidFill>
                  <a:srgbClr val="FF0000"/>
                </a:solidFill>
              </a:rPr>
              <a:t>yüksek olması olumludur</a:t>
            </a:r>
            <a:r>
              <a:rPr lang="tr-TR" sz="2400" dirty="0"/>
              <a:t>. Bu oran büyük sanayi işletmelerinde </a:t>
            </a:r>
            <a:r>
              <a:rPr lang="tr-TR" sz="2400" b="1" dirty="0"/>
              <a:t>2</a:t>
            </a:r>
            <a:r>
              <a:rPr lang="tr-TR" sz="2400" dirty="0"/>
              <a:t>, küçük sanayi işletmelerinde </a:t>
            </a:r>
            <a:r>
              <a:rPr lang="tr-TR" sz="2400" b="1" dirty="0"/>
              <a:t>2-4</a:t>
            </a:r>
            <a:r>
              <a:rPr lang="tr-TR" sz="2400" dirty="0"/>
              <a:t> arasında olması uygundur.</a:t>
            </a:r>
          </a:p>
        </p:txBody>
      </p:sp>
      <p:cxnSp>
        <p:nvCxnSpPr>
          <p:cNvPr id="10" name="9 Düz Bağlayıcı"/>
          <p:cNvCxnSpPr/>
          <p:nvPr/>
        </p:nvCxnSpPr>
        <p:spPr>
          <a:xfrm>
            <a:off x="4716016" y="2924944"/>
            <a:ext cx="37444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4. Karlılık Oranları</a:t>
            </a:r>
          </a:p>
        </p:txBody>
      </p:sp>
      <p:sp>
        <p:nvSpPr>
          <p:cNvPr id="496641" name="Rectangle 1"/>
          <p:cNvSpPr>
            <a:spLocks noChangeArrowheads="1"/>
          </p:cNvSpPr>
          <p:nvPr/>
        </p:nvSpPr>
        <p:spPr bwMode="auto">
          <a:xfrm>
            <a:off x="144016" y="1866305"/>
            <a:ext cx="889248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tr-TR" sz="3200" dirty="0"/>
              <a:t>Karlılık oranları, </a:t>
            </a:r>
            <a:r>
              <a:rPr lang="tr-TR" sz="3200" dirty="0">
                <a:solidFill>
                  <a:srgbClr val="0070C0"/>
                </a:solidFill>
              </a:rPr>
              <a:t>şirketin</a:t>
            </a:r>
            <a:r>
              <a:rPr lang="tr-TR" sz="3200" dirty="0"/>
              <a:t> gerek bir bütün olarak tüm faaliyetlerinde </a:t>
            </a:r>
            <a:r>
              <a:rPr lang="tr-TR" sz="3200" dirty="0">
                <a:solidFill>
                  <a:srgbClr val="0070C0"/>
                </a:solidFill>
              </a:rPr>
              <a:t>karlı çalışıp çalış</a:t>
            </a:r>
            <a:r>
              <a:rPr lang="tr-TR" sz="3200" dirty="0"/>
              <a:t>madığını, gerekse her </a:t>
            </a:r>
            <a:r>
              <a:rPr lang="tr-TR" sz="3200" dirty="0">
                <a:solidFill>
                  <a:srgbClr val="0070C0"/>
                </a:solidFill>
              </a:rPr>
              <a:t>temel faaliyetinin verimliliğinin ölçülüp yorumlanmasında kullanılan oranlar</a:t>
            </a:r>
            <a:r>
              <a:rPr lang="tr-TR" sz="3200" dirty="0"/>
              <a:t>dır. Bu oranlar işletmenin ne ölçüde etkin yönetildiği konusunda nihai bilgi sağlar.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4. Karlılık Oranları</a:t>
            </a:r>
          </a:p>
        </p:txBody>
      </p:sp>
      <p:sp>
        <p:nvSpPr>
          <p:cNvPr id="496641" name="Rectangle 1"/>
          <p:cNvSpPr>
            <a:spLocks noChangeArrowheads="1"/>
          </p:cNvSpPr>
          <p:nvPr/>
        </p:nvSpPr>
        <p:spPr bwMode="auto">
          <a:xfrm>
            <a:off x="144016" y="2297193"/>
            <a:ext cx="889248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3200" b="1" dirty="0"/>
              <a:t>                 </a:t>
            </a:r>
            <a:r>
              <a:rPr lang="tr-TR" sz="2800" b="1" dirty="0">
                <a:solidFill>
                  <a:srgbClr val="FF0000"/>
                </a:solidFill>
              </a:rPr>
              <a:t>                              </a:t>
            </a:r>
            <a:r>
              <a:rPr lang="tr-TR" sz="2800" b="1" dirty="0"/>
              <a:t>Dönem Net Karı</a:t>
            </a:r>
            <a:endParaRPr lang="tr-TR" sz="2800" dirty="0"/>
          </a:p>
          <a:p>
            <a:r>
              <a:rPr lang="tr-TR" sz="2800" b="1" dirty="0">
                <a:solidFill>
                  <a:srgbClr val="FF0000"/>
                </a:solidFill>
              </a:rPr>
              <a:t>a-  Öz Kaynak </a:t>
            </a:r>
          </a:p>
          <a:p>
            <a:r>
              <a:rPr lang="tr-TR" sz="2800" b="1" dirty="0">
                <a:solidFill>
                  <a:srgbClr val="FF0000"/>
                </a:solidFill>
              </a:rPr>
              <a:t>Net Karlılık Oranı    = </a:t>
            </a:r>
            <a:endParaRPr lang="tr-TR" sz="2800" dirty="0">
              <a:solidFill>
                <a:srgbClr val="FF0000"/>
              </a:solidFill>
            </a:endParaRPr>
          </a:p>
          <a:p>
            <a:r>
              <a:rPr lang="tr-TR" sz="2800" b="1" dirty="0">
                <a:solidFill>
                  <a:srgbClr val="FF0000"/>
                </a:solidFill>
              </a:rPr>
              <a:t>					</a:t>
            </a:r>
            <a:r>
              <a:rPr lang="tr-TR" sz="2800" b="1" dirty="0"/>
              <a:t>     Öz Kaynaklar</a:t>
            </a:r>
            <a:endParaRPr lang="tr-TR" sz="2800" dirty="0"/>
          </a:p>
          <a:p>
            <a:r>
              <a:rPr lang="tr-TR" sz="3200" dirty="0"/>
              <a:t> </a:t>
            </a:r>
          </a:p>
          <a:p>
            <a:pPr algn="just"/>
            <a:r>
              <a:rPr lang="tr-TR" sz="2800" dirty="0"/>
              <a:t>Bu oran işletmenin öz kaynak karlılığını gösterir. Yani öz kaynakların ne derece etkin ve verimli olarak kullanıldığı tespit için kullanılır. </a:t>
            </a:r>
          </a:p>
        </p:txBody>
      </p:sp>
      <p:cxnSp>
        <p:nvCxnSpPr>
          <p:cNvPr id="10" name="9 Düz Bağlayıcı"/>
          <p:cNvCxnSpPr/>
          <p:nvPr/>
        </p:nvCxnSpPr>
        <p:spPr>
          <a:xfrm>
            <a:off x="4572000" y="3356992"/>
            <a:ext cx="41044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4. Karlılık Oranları</a:t>
            </a:r>
          </a:p>
        </p:txBody>
      </p:sp>
      <p:sp>
        <p:nvSpPr>
          <p:cNvPr id="496641" name="Rectangle 1"/>
          <p:cNvSpPr>
            <a:spLocks noChangeArrowheads="1"/>
          </p:cNvSpPr>
          <p:nvPr/>
        </p:nvSpPr>
        <p:spPr bwMode="auto">
          <a:xfrm>
            <a:off x="144016" y="2327971"/>
            <a:ext cx="8892480"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3200" b="1" dirty="0"/>
              <a:t>					</a:t>
            </a:r>
            <a:r>
              <a:rPr lang="tr-TR" sz="2800" b="1" dirty="0"/>
              <a:t>Dönem Karı</a:t>
            </a:r>
            <a:endParaRPr lang="tr-TR" sz="2800" dirty="0"/>
          </a:p>
          <a:p>
            <a:r>
              <a:rPr lang="tr-TR" sz="2800" b="1" dirty="0">
                <a:solidFill>
                  <a:srgbClr val="FF0000"/>
                </a:solidFill>
              </a:rPr>
              <a:t>b-  Öz Kaynak </a:t>
            </a:r>
          </a:p>
          <a:p>
            <a:r>
              <a:rPr lang="tr-TR" sz="2800" b="1" dirty="0">
                <a:solidFill>
                  <a:srgbClr val="FF0000"/>
                </a:solidFill>
              </a:rPr>
              <a:t>Karlılık Oranı    = </a:t>
            </a:r>
            <a:endParaRPr lang="tr-TR" sz="2800" dirty="0">
              <a:solidFill>
                <a:srgbClr val="FF0000"/>
              </a:solidFill>
            </a:endParaRPr>
          </a:p>
          <a:p>
            <a:r>
              <a:rPr lang="tr-TR" sz="2800" b="1" dirty="0"/>
              <a:t>					Öz Kaynaklar</a:t>
            </a:r>
          </a:p>
          <a:p>
            <a:endParaRPr lang="tr-TR" sz="2800" dirty="0"/>
          </a:p>
          <a:p>
            <a:pPr algn="just"/>
            <a:r>
              <a:rPr lang="tr-TR" sz="2800" dirty="0"/>
              <a:t>Vergi öncesi karın (brüt kar) öz kaynaklara oranı vergi yükünden kaynaklanabilecek hataların önüne geçilmesine imkân verir.</a:t>
            </a:r>
          </a:p>
        </p:txBody>
      </p:sp>
      <p:cxnSp>
        <p:nvCxnSpPr>
          <p:cNvPr id="10" name="9 Düz Bağlayıcı"/>
          <p:cNvCxnSpPr/>
          <p:nvPr/>
        </p:nvCxnSpPr>
        <p:spPr>
          <a:xfrm>
            <a:off x="3923928" y="3356992"/>
            <a:ext cx="41044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4. Karlılık Oranları</a:t>
            </a:r>
          </a:p>
        </p:txBody>
      </p:sp>
      <p:sp>
        <p:nvSpPr>
          <p:cNvPr id="496641" name="Rectangle 1"/>
          <p:cNvSpPr>
            <a:spLocks noChangeArrowheads="1"/>
          </p:cNvSpPr>
          <p:nvPr/>
        </p:nvSpPr>
        <p:spPr bwMode="auto">
          <a:xfrm>
            <a:off x="144016" y="2251028"/>
            <a:ext cx="8892480"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b="1" dirty="0"/>
              <a:t>					       Brüt Satış Karı</a:t>
            </a:r>
            <a:endParaRPr lang="tr-TR" sz="2800" dirty="0"/>
          </a:p>
          <a:p>
            <a:pPr algn="just"/>
            <a:r>
              <a:rPr lang="tr-TR" sz="2800" b="1" dirty="0">
                <a:solidFill>
                  <a:srgbClr val="FF0000"/>
                </a:solidFill>
              </a:rPr>
              <a:t>c- Brüt Satış Karı Oranı    =</a:t>
            </a:r>
            <a:r>
              <a:rPr lang="tr-TR" sz="2800" b="1" dirty="0"/>
              <a:t> </a:t>
            </a:r>
            <a:endParaRPr lang="tr-TR" sz="2800" dirty="0"/>
          </a:p>
          <a:p>
            <a:pPr algn="just"/>
            <a:r>
              <a:rPr lang="tr-TR" sz="2800" b="1" dirty="0"/>
              <a:t>			                            Net Satışlar</a:t>
            </a:r>
            <a:endParaRPr lang="tr-TR" sz="2800" dirty="0"/>
          </a:p>
          <a:p>
            <a:pPr algn="just"/>
            <a:r>
              <a:rPr lang="tr-TR" sz="2800" dirty="0"/>
              <a:t> </a:t>
            </a:r>
          </a:p>
          <a:p>
            <a:pPr algn="just">
              <a:lnSpc>
                <a:spcPct val="150000"/>
              </a:lnSpc>
            </a:pPr>
            <a:r>
              <a:rPr lang="tr-TR" sz="2800" dirty="0"/>
              <a:t>İşletmenin </a:t>
            </a:r>
            <a:r>
              <a:rPr lang="tr-TR" sz="2800" dirty="0">
                <a:solidFill>
                  <a:srgbClr val="0070C0"/>
                </a:solidFill>
              </a:rPr>
              <a:t>satış karlılığını </a:t>
            </a:r>
            <a:r>
              <a:rPr lang="tr-TR" sz="2800" dirty="0"/>
              <a:t>gösterir. Bu oranın yüksek olması yanında değerlerin tutarları da önemlidir.  </a:t>
            </a:r>
            <a:r>
              <a:rPr lang="tr-TR" sz="2800" dirty="0">
                <a:solidFill>
                  <a:srgbClr val="0070C0"/>
                </a:solidFill>
              </a:rPr>
              <a:t>Oranın yükselmesi işletmenin lehine </a:t>
            </a:r>
            <a:r>
              <a:rPr lang="tr-TR" sz="2800" dirty="0"/>
              <a:t>yorumlanır.</a:t>
            </a:r>
          </a:p>
        </p:txBody>
      </p:sp>
      <p:cxnSp>
        <p:nvCxnSpPr>
          <p:cNvPr id="10" name="9 Düz Bağlayıcı"/>
          <p:cNvCxnSpPr/>
          <p:nvPr/>
        </p:nvCxnSpPr>
        <p:spPr>
          <a:xfrm>
            <a:off x="4932040" y="2996952"/>
            <a:ext cx="41044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116632"/>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2. FON AKIM TABLOSU</a:t>
            </a:r>
          </a:p>
        </p:txBody>
      </p:sp>
      <p:pic>
        <p:nvPicPr>
          <p:cNvPr id="448514" name="Resim 1"/>
          <p:cNvPicPr>
            <a:picLocks noChangeAspect="1" noChangeArrowheads="1"/>
          </p:cNvPicPr>
          <p:nvPr/>
        </p:nvPicPr>
        <p:blipFill>
          <a:blip r:embed="rId3" cstate="print"/>
          <a:srcRect/>
          <a:stretch>
            <a:fillRect/>
          </a:stretch>
        </p:blipFill>
        <p:spPr bwMode="auto">
          <a:xfrm>
            <a:off x="1979712" y="692696"/>
            <a:ext cx="5328592" cy="6093296"/>
          </a:xfrm>
          <a:prstGeom prst="rect">
            <a:avLst/>
          </a:prstGeom>
          <a:noFill/>
          <a:ln w="9525">
            <a:noFill/>
            <a:miter lim="800000"/>
            <a:headEnd/>
            <a:tailEnd/>
          </a:ln>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5. Borsa Performans Oranları</a:t>
            </a:r>
          </a:p>
        </p:txBody>
      </p:sp>
      <p:sp>
        <p:nvSpPr>
          <p:cNvPr id="496641" name="Rectangle 1"/>
          <p:cNvSpPr>
            <a:spLocks noChangeArrowheads="1"/>
          </p:cNvSpPr>
          <p:nvPr/>
        </p:nvSpPr>
        <p:spPr bwMode="auto">
          <a:xfrm>
            <a:off x="144016" y="2083489"/>
            <a:ext cx="8892480"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r>
              <a:rPr lang="tr-TR" sz="2000" b="1" dirty="0"/>
              <a:t>İşletmenin Toplam Borsa Değeri</a:t>
            </a:r>
            <a:endParaRPr lang="tr-TR" sz="2000" dirty="0"/>
          </a:p>
          <a:p>
            <a:r>
              <a:rPr lang="tr-TR" sz="2800" b="1" dirty="0">
                <a:solidFill>
                  <a:srgbClr val="FF0000"/>
                </a:solidFill>
              </a:rPr>
              <a:t>a-  Fiyat / Kazanç Oranı = </a:t>
            </a:r>
            <a:endParaRPr lang="tr-TR" sz="2800" dirty="0">
              <a:solidFill>
                <a:srgbClr val="FF0000"/>
              </a:solidFill>
            </a:endParaRPr>
          </a:p>
          <a:p>
            <a:r>
              <a:rPr lang="tr-TR" sz="2800" b="1" dirty="0"/>
              <a:t>				                      </a:t>
            </a:r>
            <a:r>
              <a:rPr lang="tr-TR" sz="2000" b="1" dirty="0"/>
              <a:t>Dönem Net Karı</a:t>
            </a:r>
            <a:endParaRPr lang="tr-TR" sz="2000" dirty="0"/>
          </a:p>
          <a:p>
            <a:r>
              <a:rPr lang="tr-TR" sz="2800" dirty="0"/>
              <a:t> </a:t>
            </a:r>
          </a:p>
          <a:p>
            <a:pPr algn="ctr"/>
            <a:r>
              <a:rPr lang="tr-TR" sz="2800" dirty="0">
                <a:effectLst>
                  <a:outerShdw blurRad="38100" dist="38100" dir="2700000" algn="tl">
                    <a:srgbClr val="000000">
                      <a:alpha val="43137"/>
                    </a:srgbClr>
                  </a:outerShdw>
                </a:effectLst>
              </a:rPr>
              <a:t>İşletmenin Toplam Borsa Değeri = Bir hissenin borsa fiyatı x hisse senedi sayısı</a:t>
            </a:r>
          </a:p>
          <a:p>
            <a:r>
              <a:rPr lang="tr-TR" sz="2800" dirty="0"/>
              <a:t> </a:t>
            </a:r>
          </a:p>
          <a:p>
            <a:pPr algn="just"/>
            <a:r>
              <a:rPr lang="tr-TR" sz="2400" dirty="0"/>
              <a:t>Bu oran, hisse senedi başına kar payı ile hisse senedinin borsa değeri arasındaki bağıntıyı tespit amacını güder. Bu orandan daha çok işletmeye yatırım yapmış olanlarla yatırımda bulunmak isteyenler yararlanır.</a:t>
            </a:r>
          </a:p>
        </p:txBody>
      </p:sp>
      <p:cxnSp>
        <p:nvCxnSpPr>
          <p:cNvPr id="12" name="11 Düz Bağlayıcı"/>
          <p:cNvCxnSpPr/>
          <p:nvPr/>
        </p:nvCxnSpPr>
        <p:spPr>
          <a:xfrm>
            <a:off x="4788024" y="2780928"/>
            <a:ext cx="42119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720080"/>
          </a:xfrm>
          <a:solidFill>
            <a:schemeClr val="accent1">
              <a:lumMod val="60000"/>
              <a:lumOff val="40000"/>
            </a:schemeClr>
          </a:solidFill>
        </p:spPr>
        <p:txBody>
          <a:bodyPr>
            <a:normAutofit fontScale="90000"/>
          </a:bodyPr>
          <a:lstStyle/>
          <a:p>
            <a:r>
              <a:rPr lang="tr-TR" sz="5400" b="1" dirty="0">
                <a:solidFill>
                  <a:srgbClr val="FF0000"/>
                </a:solidFill>
              </a:rPr>
              <a:t>MALİ ANALİZ TEKNİKLERİ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836712"/>
            <a:ext cx="9144000" cy="538609"/>
          </a:xfrm>
          <a:prstGeom prst="rect">
            <a:avLst/>
          </a:prstGeom>
          <a:solidFill>
            <a:schemeClr val="accent4">
              <a:lumMod val="20000"/>
              <a:lumOff val="80000"/>
            </a:schemeClr>
          </a:solidFill>
        </p:spPr>
        <p:txBody>
          <a:bodyPr wrap="square" rtlCol="0">
            <a:spAutoFit/>
          </a:bodyPr>
          <a:lstStyle/>
          <a:p>
            <a:pPr marL="514350" indent="-514350" algn="ctr"/>
            <a:r>
              <a:rPr lang="tr-TR" sz="2900" dirty="0">
                <a:solidFill>
                  <a:srgbClr val="C00000"/>
                </a:solidFill>
                <a:latin typeface="Arial Black" pitchFamily="34" charset="0"/>
              </a:rPr>
              <a:t>4. Oran (Rasyo) Analizi </a:t>
            </a:r>
          </a:p>
        </p:txBody>
      </p:sp>
      <p:sp>
        <p:nvSpPr>
          <p:cNvPr id="455681" name="Rectangle 1"/>
          <p:cNvSpPr>
            <a:spLocks noChangeArrowheads="1"/>
          </p:cNvSpPr>
          <p:nvPr/>
        </p:nvSpPr>
        <p:spPr bwMode="auto">
          <a:xfrm>
            <a:off x="107504" y="4104362"/>
            <a:ext cx="88924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dirty="0"/>
              <a:t> </a:t>
            </a:r>
          </a:p>
        </p:txBody>
      </p:sp>
      <p:sp>
        <p:nvSpPr>
          <p:cNvPr id="6" name="5 Metin kutusu"/>
          <p:cNvSpPr txBox="1"/>
          <p:nvPr/>
        </p:nvSpPr>
        <p:spPr>
          <a:xfrm>
            <a:off x="0" y="1412776"/>
            <a:ext cx="91440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algn="ctr"/>
            <a:r>
              <a:rPr lang="tr-TR" sz="2400" dirty="0">
                <a:solidFill>
                  <a:srgbClr val="7030A0"/>
                </a:solidFill>
                <a:latin typeface="Arial Black" pitchFamily="34" charset="0"/>
              </a:rPr>
              <a:t>5. Borsa Performans Oranları</a:t>
            </a:r>
          </a:p>
        </p:txBody>
      </p:sp>
      <p:sp>
        <p:nvSpPr>
          <p:cNvPr id="496641" name="Rectangle 1"/>
          <p:cNvSpPr>
            <a:spLocks noChangeArrowheads="1"/>
          </p:cNvSpPr>
          <p:nvPr/>
        </p:nvSpPr>
        <p:spPr bwMode="auto">
          <a:xfrm>
            <a:off x="144016" y="2564323"/>
            <a:ext cx="889248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800" b="1" dirty="0"/>
              <a:t>				     Dönem Net Karı</a:t>
            </a:r>
            <a:endParaRPr lang="tr-TR" sz="2800" dirty="0"/>
          </a:p>
          <a:p>
            <a:r>
              <a:rPr lang="tr-TR" sz="2800" b="1" dirty="0">
                <a:solidFill>
                  <a:srgbClr val="FF0000"/>
                </a:solidFill>
              </a:rPr>
              <a:t>b-  Hisse Senedi </a:t>
            </a:r>
          </a:p>
          <a:p>
            <a:r>
              <a:rPr lang="tr-TR" sz="2800" b="1" dirty="0">
                <a:solidFill>
                  <a:srgbClr val="FF0000"/>
                </a:solidFill>
              </a:rPr>
              <a:t>Başına Kar Oranı    = </a:t>
            </a:r>
            <a:endParaRPr lang="tr-TR" sz="2800" dirty="0">
              <a:solidFill>
                <a:srgbClr val="FF0000"/>
              </a:solidFill>
            </a:endParaRPr>
          </a:p>
          <a:p>
            <a:r>
              <a:rPr lang="tr-TR" sz="2800" b="1" dirty="0"/>
              <a:t>				     Hisse Senedi Sayısı</a:t>
            </a:r>
            <a:endParaRPr lang="tr-TR" sz="2800" dirty="0"/>
          </a:p>
          <a:p>
            <a:r>
              <a:rPr lang="tr-TR" sz="2800" dirty="0"/>
              <a:t> </a:t>
            </a:r>
          </a:p>
          <a:p>
            <a:r>
              <a:rPr lang="tr-TR" sz="2800" dirty="0"/>
              <a:t>Oranın yüksek olması hissedarlar açısından olumludur.</a:t>
            </a:r>
          </a:p>
        </p:txBody>
      </p:sp>
      <p:cxnSp>
        <p:nvCxnSpPr>
          <p:cNvPr id="12" name="11 Düz Bağlayıcı"/>
          <p:cNvCxnSpPr/>
          <p:nvPr/>
        </p:nvCxnSpPr>
        <p:spPr>
          <a:xfrm>
            <a:off x="4067944" y="3429000"/>
            <a:ext cx="42119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994122"/>
          </a:xfrm>
          <a:solidFill>
            <a:schemeClr val="accent6">
              <a:lumMod val="40000"/>
              <a:lumOff val="60000"/>
            </a:schemeClr>
          </a:solidFill>
        </p:spPr>
        <p:txBody>
          <a:bodyPr>
            <a:normAutofit/>
          </a:bodyPr>
          <a:lstStyle/>
          <a:p>
            <a:r>
              <a:rPr lang="tr-TR" sz="5400" b="1" dirty="0">
                <a:solidFill>
                  <a:srgbClr val="C00000"/>
                </a:solidFill>
              </a:rPr>
              <a:t>EK Mali Tablolar</a:t>
            </a:r>
          </a:p>
        </p:txBody>
      </p:sp>
      <p:sp>
        <p:nvSpPr>
          <p:cNvPr id="363524" name="Rectangle 4"/>
          <p:cNvSpPr>
            <a:spLocks noChangeArrowheads="1"/>
          </p:cNvSpPr>
          <p:nvPr/>
        </p:nvSpPr>
        <p:spPr bwMode="auto">
          <a:xfrm>
            <a:off x="107504" y="1808945"/>
            <a:ext cx="896448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800" dirty="0">
                <a:solidFill>
                  <a:srgbClr val="0070C0"/>
                </a:solidFill>
              </a:rPr>
              <a:t>Nakit Akım Tablosu, bir işletmede belli bir dönemde nakit hareketlerini açıklayan bir tablodur. </a:t>
            </a:r>
            <a:r>
              <a:rPr lang="tr-TR" sz="2800" dirty="0"/>
              <a:t>Bu tablo, </a:t>
            </a:r>
            <a:r>
              <a:rPr lang="tr-TR" sz="2800" b="1" dirty="0">
                <a:solidFill>
                  <a:srgbClr val="FF0000"/>
                </a:solidFill>
              </a:rPr>
              <a:t>belli bir dönemde hangi kaynaklardan ne kadar nakit sağlandığını ve nerelere ne kadar nakit harcandığını gösterir.</a:t>
            </a:r>
            <a:r>
              <a:rPr lang="tr-TR" sz="2800" dirty="0"/>
              <a:t> Nakit akım tabloları işletmenin nakit yönetimini ve politikasını ifade eder.</a:t>
            </a:r>
          </a:p>
          <a:p>
            <a:pPr algn="just"/>
            <a:r>
              <a:rPr lang="tr-TR" sz="2800" dirty="0"/>
              <a:t>Nakit akım tablolarında sadece nakit giriş ve çıkışlar yer alır. Dolayısıyla Fon Akım Tablosundan daha dar kapsamlı bir tablodur. Nakit giriş ve çıkışına sebep olmayan gider ve gelirler veya iktisadi olaylar bu tabloda yer almazlar.</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1124744"/>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3. NAKİT AKIM TABLOSU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260648"/>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3. NAKİT AKIM TABLOSU</a:t>
            </a:r>
          </a:p>
        </p:txBody>
      </p:sp>
      <p:pic>
        <p:nvPicPr>
          <p:cNvPr id="449538" name="Resim 1"/>
          <p:cNvPicPr>
            <a:picLocks noChangeAspect="1" noChangeArrowheads="1"/>
          </p:cNvPicPr>
          <p:nvPr/>
        </p:nvPicPr>
        <p:blipFill>
          <a:blip r:embed="rId3" cstate="print"/>
          <a:srcRect/>
          <a:stretch>
            <a:fillRect/>
          </a:stretch>
        </p:blipFill>
        <p:spPr bwMode="auto">
          <a:xfrm>
            <a:off x="2699792" y="836712"/>
            <a:ext cx="3887788" cy="587727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0" y="44624"/>
            <a:ext cx="9144000" cy="994122"/>
          </a:xfrm>
          <a:solidFill>
            <a:schemeClr val="accent6">
              <a:lumMod val="40000"/>
              <a:lumOff val="60000"/>
            </a:schemeClr>
          </a:solidFill>
        </p:spPr>
        <p:txBody>
          <a:bodyPr>
            <a:normAutofit/>
          </a:bodyPr>
          <a:lstStyle/>
          <a:p>
            <a:r>
              <a:rPr lang="tr-TR" sz="5400" b="1" dirty="0">
                <a:solidFill>
                  <a:srgbClr val="C00000"/>
                </a:solidFill>
              </a:rPr>
              <a:t>EK Mali Tablolar</a:t>
            </a:r>
          </a:p>
        </p:txBody>
      </p:sp>
      <p:sp>
        <p:nvSpPr>
          <p:cNvPr id="363524" name="Rectangle 4"/>
          <p:cNvSpPr>
            <a:spLocks noChangeArrowheads="1"/>
          </p:cNvSpPr>
          <p:nvPr/>
        </p:nvSpPr>
        <p:spPr bwMode="auto">
          <a:xfrm>
            <a:off x="107504" y="1844824"/>
            <a:ext cx="8964488"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tr-TR" sz="2600" dirty="0">
                <a:solidFill>
                  <a:srgbClr val="FF0000"/>
                </a:solidFill>
              </a:rPr>
              <a:t>Kâr Dağıtım Tablosu</a:t>
            </a:r>
            <a:r>
              <a:rPr lang="tr-TR" sz="2600" b="1" dirty="0">
                <a:solidFill>
                  <a:srgbClr val="FF0000"/>
                </a:solidFill>
              </a:rPr>
              <a:t> </a:t>
            </a:r>
            <a:r>
              <a:rPr lang="tr-TR" sz="2600" dirty="0">
                <a:solidFill>
                  <a:srgbClr val="FF0000"/>
                </a:solidFill>
              </a:rPr>
              <a:t>yasal yükümlülüklerin, ana sözleşmede belirtilenlerin ve genel kurulda alınan kararların sonucuna bakılarak düzenlenen dönem kârının, nasıl ve nerelere dağıtıldığını gösteren finansal tablodur.</a:t>
            </a:r>
            <a:r>
              <a:rPr lang="tr-TR" sz="2600" dirty="0"/>
              <a:t> </a:t>
            </a:r>
          </a:p>
          <a:p>
            <a:pPr algn="just"/>
            <a:r>
              <a:rPr lang="tr-TR" sz="2600" dirty="0"/>
              <a:t>Dönem kârı, bilançolarda ve gelir tablosunda yer alır. Dönem kârından ayrılan yedekler ve özellikle kâr paylarının (temettü) hisselere dağıtılmasının nasıl yapıldığı bu tabloda görülmez. </a:t>
            </a:r>
          </a:p>
          <a:p>
            <a:pPr algn="just"/>
            <a:r>
              <a:rPr lang="tr-TR" sz="2600" dirty="0"/>
              <a:t>Bu nedenlerden dolayı </a:t>
            </a:r>
            <a:r>
              <a:rPr lang="tr-TR" sz="2600" dirty="0">
                <a:solidFill>
                  <a:srgbClr val="FF0000"/>
                </a:solidFill>
              </a:rPr>
              <a:t>kârın nasıl ve nerelere dağıtıldığı, hangi tür hisselerle hangi payların verildiği ayrıntılı olarak kâr dağıtım tablosunda görülür.</a:t>
            </a:r>
            <a:r>
              <a:rPr lang="tr-TR" sz="2600" dirty="0"/>
              <a:t>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3888" y="6524625"/>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Metin kutusu"/>
          <p:cNvSpPr txBox="1"/>
          <p:nvPr/>
        </p:nvSpPr>
        <p:spPr>
          <a:xfrm>
            <a:off x="0" y="1124744"/>
            <a:ext cx="9144000" cy="523220"/>
          </a:xfrm>
          <a:prstGeom prst="rect">
            <a:avLst/>
          </a:prstGeom>
          <a:solidFill>
            <a:schemeClr val="accent1">
              <a:lumMod val="60000"/>
              <a:lumOff val="40000"/>
            </a:schemeClr>
          </a:solidFill>
        </p:spPr>
        <p:txBody>
          <a:bodyPr wrap="square" rtlCol="0">
            <a:spAutoFit/>
          </a:bodyPr>
          <a:lstStyle/>
          <a:p>
            <a:pPr algn="ctr"/>
            <a:r>
              <a:rPr lang="tr-TR" sz="2800" dirty="0">
                <a:solidFill>
                  <a:srgbClr val="7030A0"/>
                </a:solidFill>
                <a:latin typeface="Arial Black" pitchFamily="34" charset="0"/>
              </a:rPr>
              <a:t>4. KAR DAĞITIM TABLOSU</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780</TotalTime>
  <Words>4373</Words>
  <Application>Microsoft Office PowerPoint</Application>
  <PresentationFormat>Ekran Gösterisi (4:3)</PresentationFormat>
  <Paragraphs>411</Paragraphs>
  <Slides>61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61</vt:i4>
      </vt:variant>
    </vt:vector>
  </HeadingPairs>
  <TitlesOfParts>
    <vt:vector size="67" baseType="lpstr">
      <vt:lpstr>Arial</vt:lpstr>
      <vt:lpstr>Arial Black</vt:lpstr>
      <vt:lpstr>Calibri</vt:lpstr>
      <vt:lpstr>Helvetica Neue</vt:lpstr>
      <vt:lpstr>Wingdings</vt:lpstr>
      <vt:lpstr>Ofis Teması</vt:lpstr>
      <vt:lpstr>Finansal Tablolar Analizi</vt:lpstr>
      <vt:lpstr>Mali Tablo Türleri</vt:lpstr>
      <vt:lpstr>EK Mali Tablolar</vt:lpstr>
      <vt:lpstr>PowerPoint Sunusu</vt:lpstr>
      <vt:lpstr>EK Mali Tablolar</vt:lpstr>
      <vt:lpstr>PowerPoint Sunusu</vt:lpstr>
      <vt:lpstr>EK Mali Tablolar</vt:lpstr>
      <vt:lpstr>PowerPoint Sunusu</vt:lpstr>
      <vt:lpstr>EK Mali Tablolar</vt:lpstr>
      <vt:lpstr>PowerPoint Sunusu</vt:lpstr>
      <vt:lpstr>EK Mali Tablolar</vt:lpstr>
      <vt:lpstr>PowerPoint Sunusu</vt:lpstr>
      <vt:lpstr>MALİ ANALİZ ÇEŞİTLERİ</vt:lpstr>
      <vt:lpstr>MALİ ANALİZ ÇEŞİTLERİ</vt:lpstr>
      <vt:lpstr>MALİ ANALİZ ÇEŞİTLERİ</vt:lpstr>
      <vt:lpstr>MALİ ANALİZ ÇEŞİTLERİ</vt:lpstr>
      <vt:lpstr>MALİ ANALİZ ÇEŞİTLERİ</vt:lpstr>
      <vt:lpstr>MALİ ANALİZ ÇEŞİTLERİ</vt:lpstr>
      <vt:lpstr>MALİ ANALİZ ÇEŞİTLERİ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lpstr>MALİ ANALİZ TEKNİKLERİ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Mali Tablolar Analizi</dc:title>
  <dc:creator>muratc</dc:creator>
  <cp:lastModifiedBy>Abdülkadir Tilki</cp:lastModifiedBy>
  <cp:revision>198</cp:revision>
  <cp:lastPrinted>1601-01-01T00:00:00Z</cp:lastPrinted>
  <dcterms:created xsi:type="dcterms:W3CDTF">2003-12-25T11:48:39Z</dcterms:created>
  <dcterms:modified xsi:type="dcterms:W3CDTF">2020-11-12T11:02:49Z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